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A022C-9CAE-4CC8-BF82-7ABF0975631F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A21CE-9C68-40B5-9EDC-DBD674905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3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E16253EF-786A-445A-BF26-96BE7A535653}" type="slidenum">
              <a:rPr lang="ru-RU" b="0" smtClean="0">
                <a:latin typeface="Arial" charset="0"/>
              </a:rPr>
              <a:pPr eaLnBrk="1" hangingPunct="1"/>
              <a:t>1</a:t>
            </a:fld>
            <a:endParaRPr lang="ru-RU" b="0" smtClean="0">
              <a:latin typeface="Arial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70D2BA26-1557-459E-B560-B54FD7C77DAF}" type="slidenum">
              <a:rPr lang="ru-RU" b="0" smtClean="0">
                <a:latin typeface="Arial" charset="0"/>
              </a:rPr>
              <a:pPr eaLnBrk="1" hangingPunct="1"/>
              <a:t>10</a:t>
            </a:fld>
            <a:endParaRPr lang="ru-RU" b="0" smtClean="0">
              <a:latin typeface="Arial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2000B968-02D9-41B0-B7A9-45CEC43E7B72}" type="slidenum">
              <a:rPr lang="ru-RU" b="0" smtClean="0">
                <a:latin typeface="Arial" charset="0"/>
              </a:rPr>
              <a:pPr eaLnBrk="1" hangingPunct="1"/>
              <a:t>11</a:t>
            </a:fld>
            <a:endParaRPr lang="ru-RU" b="0" smtClean="0">
              <a:latin typeface="Arial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56853557-93D0-4751-99AD-CA980526CE2E}" type="slidenum">
              <a:rPr lang="ru-RU" b="0" smtClean="0">
                <a:latin typeface="Arial" charset="0"/>
              </a:rPr>
              <a:pPr eaLnBrk="1" hangingPunct="1"/>
              <a:t>12</a:t>
            </a:fld>
            <a:endParaRPr lang="ru-RU" b="0" smtClean="0">
              <a:latin typeface="Arial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63FF049A-55DF-44ED-8834-D6B9F14E3DCC}" type="slidenum">
              <a:rPr lang="ru-RU" b="0" smtClean="0">
                <a:latin typeface="Arial" charset="0"/>
              </a:rPr>
              <a:pPr eaLnBrk="1" hangingPunct="1"/>
              <a:t>13</a:t>
            </a:fld>
            <a:endParaRPr lang="ru-RU" b="0" smtClean="0">
              <a:latin typeface="Arial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2691ECB1-B04F-400A-97C8-5EC3337AC74C}" type="slidenum">
              <a:rPr lang="ru-RU" b="0" smtClean="0">
                <a:latin typeface="Arial" charset="0"/>
              </a:rPr>
              <a:pPr eaLnBrk="1" hangingPunct="1"/>
              <a:t>14</a:t>
            </a:fld>
            <a:endParaRPr lang="ru-RU" b="0" smtClean="0">
              <a:latin typeface="Arial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7EE5C019-8ED3-42C6-9532-8BA4C9C04BF5}" type="slidenum">
              <a:rPr lang="ru-RU" b="0" smtClean="0">
                <a:latin typeface="Arial" charset="0"/>
              </a:rPr>
              <a:pPr eaLnBrk="1" hangingPunct="1"/>
              <a:t>15</a:t>
            </a:fld>
            <a:endParaRPr lang="ru-RU" b="0" smtClean="0">
              <a:latin typeface="Arial" charset="0"/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7C2F33F6-FB7B-4770-BD9B-1066ADBB7C96}" type="slidenum">
              <a:rPr lang="ru-RU" b="0" smtClean="0">
                <a:latin typeface="Arial" charset="0"/>
              </a:rPr>
              <a:pPr eaLnBrk="1" hangingPunct="1"/>
              <a:t>16</a:t>
            </a:fld>
            <a:endParaRPr lang="ru-RU" b="0" smtClean="0">
              <a:latin typeface="Arial" charset="0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40C1B44E-A5DB-491B-BD1B-346C838DCB42}" type="slidenum">
              <a:rPr lang="ru-RU" b="0" smtClean="0">
                <a:latin typeface="Arial" charset="0"/>
              </a:rPr>
              <a:pPr eaLnBrk="1" hangingPunct="1"/>
              <a:t>17</a:t>
            </a:fld>
            <a:endParaRPr lang="ru-RU" b="0" smtClean="0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9DD39023-C168-4F81-8F3C-9A391381FFDE}" type="slidenum">
              <a:rPr lang="ru-RU" b="0" smtClean="0">
                <a:latin typeface="Arial" charset="0"/>
              </a:rPr>
              <a:pPr eaLnBrk="1" hangingPunct="1"/>
              <a:t>18</a:t>
            </a:fld>
            <a:endParaRPr lang="ru-RU" b="0" smtClean="0">
              <a:latin typeface="Arial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F6E516EE-EAEA-4457-9C12-01F3C4ACC7FD}" type="slidenum">
              <a:rPr lang="ru-RU" b="0" smtClean="0">
                <a:latin typeface="Arial" charset="0"/>
              </a:rPr>
              <a:pPr eaLnBrk="1" hangingPunct="1"/>
              <a:t>19</a:t>
            </a:fld>
            <a:endParaRPr lang="ru-RU" b="0" smtClean="0">
              <a:latin typeface="Arial" charset="0"/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2C7C0196-77E8-4E0D-B303-6E38A375CD88}" type="slidenum">
              <a:rPr lang="ru-RU" b="0" smtClean="0">
                <a:latin typeface="Arial" charset="0"/>
              </a:rPr>
              <a:pPr eaLnBrk="1" hangingPunct="1"/>
              <a:t>2</a:t>
            </a:fld>
            <a:endParaRPr lang="ru-RU" b="0" smtClean="0">
              <a:latin typeface="Arial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7270F501-2243-4453-8C4B-0884829BAEB4}" type="slidenum">
              <a:rPr lang="ru-RU" b="0" smtClean="0">
                <a:latin typeface="Arial" charset="0"/>
              </a:rPr>
              <a:pPr eaLnBrk="1" hangingPunct="1"/>
              <a:t>20</a:t>
            </a:fld>
            <a:endParaRPr lang="ru-RU" b="0" smtClean="0">
              <a:latin typeface="Arial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A3596F30-7784-4CF1-B57B-4BDF69AF63F4}" type="slidenum">
              <a:rPr lang="ru-RU" b="0" smtClean="0">
                <a:latin typeface="Arial" charset="0"/>
              </a:rPr>
              <a:pPr eaLnBrk="1" hangingPunct="1"/>
              <a:t>21</a:t>
            </a:fld>
            <a:endParaRPr lang="ru-RU" b="0" smtClean="0">
              <a:latin typeface="Arial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C211F3C7-2CF2-4A26-9D40-C51F697829AE}" type="slidenum">
              <a:rPr lang="ru-RU" b="0" smtClean="0">
                <a:latin typeface="Arial" charset="0"/>
              </a:rPr>
              <a:pPr eaLnBrk="1" hangingPunct="1"/>
              <a:t>22</a:t>
            </a:fld>
            <a:endParaRPr lang="ru-RU" b="0" smtClean="0">
              <a:latin typeface="Arial" charset="0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B333F06B-32F7-4C90-A942-DD21798EBBBA}" type="slidenum">
              <a:rPr lang="ru-RU" b="0" smtClean="0">
                <a:latin typeface="Arial" charset="0"/>
              </a:rPr>
              <a:pPr eaLnBrk="1" hangingPunct="1"/>
              <a:t>23</a:t>
            </a:fld>
            <a:endParaRPr lang="ru-RU" b="0" smtClean="0">
              <a:latin typeface="Arial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9981C0AD-2E91-4B2A-B9EE-39C8E71F817E}" type="slidenum">
              <a:rPr lang="ru-RU" b="0" smtClean="0">
                <a:latin typeface="Arial" charset="0"/>
              </a:rPr>
              <a:pPr eaLnBrk="1" hangingPunct="1"/>
              <a:t>24</a:t>
            </a:fld>
            <a:endParaRPr lang="ru-RU" b="0" smtClean="0">
              <a:latin typeface="Arial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B35BC72C-2F6B-4757-8A32-75A2E59B8F5C}" type="slidenum">
              <a:rPr lang="ru-RU" b="0" smtClean="0">
                <a:latin typeface="Arial" charset="0"/>
              </a:rPr>
              <a:pPr eaLnBrk="1" hangingPunct="1"/>
              <a:t>25</a:t>
            </a:fld>
            <a:endParaRPr lang="ru-RU" b="0" smtClean="0">
              <a:latin typeface="Arial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710FBC3A-D796-4C4E-BC48-D2575276ED62}" type="slidenum">
              <a:rPr lang="ru-RU" b="0" smtClean="0">
                <a:latin typeface="Arial" charset="0"/>
              </a:rPr>
              <a:pPr eaLnBrk="1" hangingPunct="1"/>
              <a:t>26</a:t>
            </a:fld>
            <a:endParaRPr lang="ru-RU" b="0" smtClean="0">
              <a:latin typeface="Arial" charset="0"/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029FF2C7-4D59-4CD7-B400-C044E2BD02B0}" type="slidenum">
              <a:rPr lang="ru-RU" b="0" smtClean="0">
                <a:latin typeface="Arial" charset="0"/>
              </a:rPr>
              <a:pPr eaLnBrk="1" hangingPunct="1"/>
              <a:t>27</a:t>
            </a:fld>
            <a:endParaRPr lang="ru-RU" b="0" smtClean="0">
              <a:latin typeface="Arial" charset="0"/>
            </a:endParaRPr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53805FEF-78C0-49A4-9D9F-D952F586272F}" type="slidenum">
              <a:rPr lang="ru-RU" b="0" smtClean="0">
                <a:latin typeface="Arial" charset="0"/>
              </a:rPr>
              <a:pPr eaLnBrk="1" hangingPunct="1"/>
              <a:t>28</a:t>
            </a:fld>
            <a:endParaRPr lang="ru-RU" b="0" smtClean="0">
              <a:latin typeface="Arial" charset="0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00445320-B954-4A06-AD6E-8C7911FEB08F}" type="slidenum">
              <a:rPr lang="ru-RU" b="0" smtClean="0">
                <a:latin typeface="Arial" charset="0"/>
              </a:rPr>
              <a:pPr eaLnBrk="1" hangingPunct="1"/>
              <a:t>29</a:t>
            </a:fld>
            <a:endParaRPr lang="ru-RU" b="0" smtClean="0">
              <a:latin typeface="Arial" charset="0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9DDC5FDE-6438-43FD-93D3-4072EF718880}" type="slidenum">
              <a:rPr lang="ru-RU" b="0" smtClean="0">
                <a:latin typeface="Arial" charset="0"/>
              </a:rPr>
              <a:pPr eaLnBrk="1" hangingPunct="1"/>
              <a:t>3</a:t>
            </a:fld>
            <a:endParaRPr lang="ru-RU" b="0" smtClean="0">
              <a:latin typeface="Arial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552DE5F2-3A5A-44F4-886F-D767E8CC43CC}" type="slidenum">
              <a:rPr lang="ru-RU" b="0" smtClean="0">
                <a:latin typeface="Arial" charset="0"/>
              </a:rPr>
              <a:pPr eaLnBrk="1" hangingPunct="1"/>
              <a:t>30</a:t>
            </a:fld>
            <a:endParaRPr lang="ru-RU" b="0" smtClean="0">
              <a:latin typeface="Arial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FAA2D5B0-2A6B-42A0-9FE6-A4414DFC5AB2}" type="slidenum">
              <a:rPr lang="ru-RU" b="0" smtClean="0">
                <a:latin typeface="Arial" charset="0"/>
              </a:rPr>
              <a:pPr eaLnBrk="1" hangingPunct="1"/>
              <a:t>31</a:t>
            </a:fld>
            <a:endParaRPr lang="ru-RU" b="0" smtClean="0">
              <a:latin typeface="Arial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6FB47489-A93A-4B2B-BB09-F05E0AD3A8B7}" type="slidenum">
              <a:rPr lang="ru-RU" b="0" smtClean="0">
                <a:latin typeface="Arial" charset="0"/>
              </a:rPr>
              <a:pPr eaLnBrk="1" hangingPunct="1"/>
              <a:t>32</a:t>
            </a:fld>
            <a:endParaRPr lang="ru-RU" b="0" smtClean="0">
              <a:latin typeface="Arial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7B123D67-ED40-4267-9D21-D5B0D3CAC02F}" type="slidenum">
              <a:rPr lang="ru-RU" b="0" smtClean="0">
                <a:latin typeface="Arial" charset="0"/>
              </a:rPr>
              <a:pPr eaLnBrk="1" hangingPunct="1"/>
              <a:t>33</a:t>
            </a:fld>
            <a:endParaRPr lang="ru-RU" b="0" smtClean="0">
              <a:latin typeface="Arial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7A2BB896-66FC-4298-916C-44819A1E72B5}" type="slidenum">
              <a:rPr lang="ru-RU" b="0" smtClean="0">
                <a:latin typeface="Arial" charset="0"/>
              </a:rPr>
              <a:pPr eaLnBrk="1" hangingPunct="1"/>
              <a:t>34</a:t>
            </a:fld>
            <a:endParaRPr lang="ru-RU" b="0" smtClean="0">
              <a:latin typeface="Arial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AEA19F24-8903-4052-BC69-CF9E1417D70C}" type="slidenum">
              <a:rPr lang="ru-RU" b="0" smtClean="0">
                <a:latin typeface="Arial" charset="0"/>
              </a:rPr>
              <a:pPr eaLnBrk="1" hangingPunct="1"/>
              <a:t>35</a:t>
            </a:fld>
            <a:endParaRPr lang="ru-RU" b="0" smtClean="0">
              <a:latin typeface="Arial" charset="0"/>
            </a:endParaRPr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36F3887E-5A01-465B-81F9-ACF281915E5D}" type="slidenum">
              <a:rPr lang="ru-RU" b="0" smtClean="0">
                <a:latin typeface="Arial" charset="0"/>
              </a:rPr>
              <a:pPr eaLnBrk="1" hangingPunct="1"/>
              <a:t>4</a:t>
            </a:fld>
            <a:endParaRPr lang="ru-RU" b="0" smtClean="0">
              <a:latin typeface="Arial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F013ACE9-E2D4-49EF-B585-757AF4FFDD38}" type="slidenum">
              <a:rPr lang="ru-RU" b="0" smtClean="0">
                <a:latin typeface="Arial" charset="0"/>
              </a:rPr>
              <a:pPr eaLnBrk="1" hangingPunct="1"/>
              <a:t>5</a:t>
            </a:fld>
            <a:endParaRPr lang="ru-RU" b="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74066F7B-B99C-4828-845C-157BB87C2523}" type="slidenum">
              <a:rPr lang="ru-RU" b="0" smtClean="0">
                <a:latin typeface="Arial" charset="0"/>
              </a:rPr>
              <a:pPr eaLnBrk="1" hangingPunct="1"/>
              <a:t>6</a:t>
            </a:fld>
            <a:endParaRPr lang="ru-RU" b="0" smtClean="0">
              <a:latin typeface="Arial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F50F88F5-87EB-465A-B8C0-922B2926C3B5}" type="slidenum">
              <a:rPr lang="ru-RU" b="0" smtClean="0">
                <a:latin typeface="Arial" charset="0"/>
              </a:rPr>
              <a:pPr eaLnBrk="1" hangingPunct="1"/>
              <a:t>7</a:t>
            </a:fld>
            <a:endParaRPr lang="ru-RU" b="0" smtClean="0">
              <a:latin typeface="Arial" charset="0"/>
            </a:endParaRPr>
          </a:p>
        </p:txBody>
      </p:sp>
      <p:sp>
        <p:nvSpPr>
          <p:cNvPr id="460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ln/>
        </p:spPr>
      </p:sp>
      <p:sp>
        <p:nvSpPr>
          <p:cNvPr id="46084" name="Rectangle 2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lIns="0" tIns="0" rIns="0" bIns="0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ACB459AF-2384-4D4F-B61F-627C1B017670}" type="slidenum">
              <a:rPr lang="ru-RU" b="0" smtClean="0">
                <a:latin typeface="Arial" charset="0"/>
              </a:rPr>
              <a:pPr eaLnBrk="1" hangingPunct="1"/>
              <a:t>8</a:t>
            </a:fld>
            <a:endParaRPr lang="ru-RU" b="0" smtClean="0">
              <a:latin typeface="Arial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388896C6-5D07-40E1-A4C6-6AF97DF5554B}" type="slidenum">
              <a:rPr lang="ru-RU" b="0" smtClean="0">
                <a:latin typeface="Arial" charset="0"/>
              </a:rPr>
              <a:pPr eaLnBrk="1" hangingPunct="1"/>
              <a:t>9</a:t>
            </a:fld>
            <a:endParaRPr lang="ru-RU" b="0" smtClean="0">
              <a:latin typeface="Arial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D2D2-0449-410A-AEBA-69A19BF033E8}" type="datetime1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0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778-AE54-4AFB-8193-096C9A60F375}" type="datetime1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74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347C-4DEE-4488-BB28-83C0EB18C9A1}" type="datetime1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03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Семинар "Технологии разработки и анализа программ", 20 декабря 2012, Москва, ВМиК МГУ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2364D-B950-45C9-8FCC-8D1CEF23F2E9}" type="slidenum">
              <a:rPr lang="ru-RU"/>
              <a:pPr>
                <a:defRPr/>
              </a:pPr>
              <a:t>‹#›</a:t>
            </a:fld>
            <a:r>
              <a:rPr lang="en-US"/>
              <a:t> of 50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82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Семинар "Технологии разработки и анализа программ", 20 декабря 2012, Москва, ВМиК МГУ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30BDF-5547-40FB-8D51-1A452A0B2E14}" type="slidenum">
              <a:rPr lang="ru-RU"/>
              <a:pPr>
                <a:defRPr/>
              </a:pPr>
              <a:t>‹#›</a:t>
            </a:fld>
            <a:r>
              <a:rPr lang="en-US"/>
              <a:t> of 50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32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FEE-D1D4-41CD-9C78-B11060FB1D33}" type="datetime1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53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B334-C07F-47B4-8AB7-318478F3BC47}" type="datetime1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7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47DD-386C-469C-BC52-CBF3250977E9}" type="datetime1">
              <a:rPr lang="ru-RU" smtClean="0"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8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26A5-D2B9-4C1C-8FE8-89E708AFD44A}" type="datetime1">
              <a:rPr lang="ru-RU" smtClean="0"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88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4837-A189-4B9F-A234-708624B90655}" type="datetime1">
              <a:rPr lang="ru-RU" smtClean="0"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7DFA-7165-4311-AD53-95A7FC8E97F4}" type="datetime1">
              <a:rPr lang="ru-RU" smtClean="0"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19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E35F-F0D2-427A-AEBC-C40F8AA2CF09}" type="datetime1">
              <a:rPr lang="ru-RU" smtClean="0"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40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DF2-5E7A-44FF-9AB8-691B225F2635}" type="datetime1">
              <a:rPr lang="ru-RU" smtClean="0"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49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5215-6706-410A-AEAD-274D45A983E4}" type="datetime1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Семинар "Технологии разработки и анализа программ", 20 декабря 2012, Москва, ВМиК МГУ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13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463" y="2133600"/>
            <a:ext cx="8820150" cy="16573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ru-RU" sz="38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Динамическая проверка </a:t>
            </a:r>
            <a:r>
              <a:rPr lang="en-US" sz="38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HDL-</a:t>
            </a:r>
            <a:r>
              <a:rPr lang="ru-RU" sz="38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описаний на основе исполнимых моделей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652963"/>
            <a:ext cx="8812212" cy="7921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Александр Камкин, Михаил Чупилко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000" u="sng" dirty="0" smtClean="0">
                <a:solidFill>
                  <a:schemeClr val="tx2">
                    <a:lumMod val="50000"/>
                  </a:schemeClr>
                </a:solidFill>
              </a:rPr>
              <a:t>kamkin@ispras.ru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>
              <a:solidFill>
                <a:srgbClr val="00004C"/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835150" y="5999163"/>
            <a:ext cx="72009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500" b="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Институт системного программирования РАН (ИСП РАН)</a:t>
            </a:r>
            <a:endParaRPr lang="en-US" sz="1500" b="0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500" b="0" u="sng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http://www.ispras.ru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500" b="0" dirty="0">
              <a:solidFill>
                <a:srgbClr val="00004C"/>
              </a:solidFill>
              <a:latin typeface="Arial" charset="0"/>
            </a:endParaRPr>
          </a:p>
        </p:txBody>
      </p:sp>
      <p:sp>
        <p:nvSpPr>
          <p:cNvPr id="3078" name="Text Box 29"/>
          <p:cNvSpPr txBox="1">
            <a:spLocks noChangeArrowheads="1"/>
          </p:cNvSpPr>
          <p:nvPr/>
        </p:nvSpPr>
        <p:spPr bwMode="auto">
          <a:xfrm>
            <a:off x="3781425" y="188913"/>
            <a:ext cx="521811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r" eaLnBrk="1" hangingPunct="1"/>
            <a:r>
              <a:rPr lang="ru-RU" sz="1500" b="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Семинар «Технологии разработки и анализа программ»</a:t>
            </a:r>
            <a:endParaRPr lang="en-US" sz="1500" b="0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pPr algn="r" eaLnBrk="1" hangingPunct="1"/>
            <a:r>
              <a:rPr lang="en-US" sz="1500" b="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20 </a:t>
            </a:r>
            <a:r>
              <a:rPr lang="ru-RU" sz="1500" b="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декабря 2012</a:t>
            </a:r>
            <a:r>
              <a:rPr lang="en-US" sz="1500" b="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ru-RU" sz="1500" b="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Москва, ВМиК МГУ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77825" y="6027738"/>
            <a:ext cx="1366838" cy="431800"/>
            <a:chOff x="377825" y="6027738"/>
            <a:chExt cx="1366838" cy="431800"/>
          </a:xfrm>
        </p:grpSpPr>
        <p:grpSp>
          <p:nvGrpSpPr>
            <p:cNvPr id="20" name="Group 13"/>
            <p:cNvGrpSpPr>
              <a:grpSpLocks/>
            </p:cNvGrpSpPr>
            <p:nvPr/>
          </p:nvGrpSpPr>
          <p:grpSpPr bwMode="auto">
            <a:xfrm>
              <a:off x="377825" y="6027738"/>
              <a:ext cx="1366838" cy="431800"/>
              <a:chOff x="3045" y="1645"/>
              <a:chExt cx="4870" cy="1349"/>
            </a:xfrm>
            <a:solidFill>
              <a:schemeClr val="bg1"/>
            </a:solidFill>
          </p:grpSpPr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3045" y="1645"/>
                <a:ext cx="4870" cy="1349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Rectangle 15"/>
              <p:cNvSpPr>
                <a:spLocks noChangeArrowheads="1"/>
              </p:cNvSpPr>
              <p:nvPr/>
            </p:nvSpPr>
            <p:spPr bwMode="auto">
              <a:xfrm>
                <a:off x="3085" y="1694"/>
                <a:ext cx="4794" cy="1259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" name="Group 16"/>
            <p:cNvGrpSpPr>
              <a:grpSpLocks/>
            </p:cNvGrpSpPr>
            <p:nvPr/>
          </p:nvGrpSpPr>
          <p:grpSpPr bwMode="auto">
            <a:xfrm>
              <a:off x="399156" y="6065188"/>
              <a:ext cx="1308740" cy="337054"/>
              <a:chOff x="660" y="821"/>
              <a:chExt cx="4663" cy="1053"/>
            </a:xfrm>
            <a:solidFill>
              <a:schemeClr val="bg1"/>
            </a:solidFill>
          </p:grpSpPr>
          <p:grpSp>
            <p:nvGrpSpPr>
              <p:cNvPr id="22" name="Group 17"/>
              <p:cNvGrpSpPr>
                <a:grpSpLocks/>
              </p:cNvGrpSpPr>
              <p:nvPr/>
            </p:nvGrpSpPr>
            <p:grpSpPr bwMode="auto">
              <a:xfrm>
                <a:off x="3282" y="821"/>
                <a:ext cx="2041" cy="1053"/>
                <a:chOff x="5624" y="1768"/>
                <a:chExt cx="2041" cy="1053"/>
              </a:xfrm>
              <a:grpFill/>
            </p:grpSpPr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624" y="1775"/>
                  <a:ext cx="2041" cy="104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endParaRPr lang="ru-RU" b="0">
                    <a:latin typeface="Arial" charset="0"/>
                  </a:endParaRPr>
                </a:p>
              </p:txBody>
            </p:sp>
            <p:grpSp>
              <p:nvGrpSpPr>
                <p:cNvPr id="27" name="Group 19"/>
                <p:cNvGrpSpPr>
                  <a:grpSpLocks/>
                </p:cNvGrpSpPr>
                <p:nvPr/>
              </p:nvGrpSpPr>
              <p:grpSpPr bwMode="auto">
                <a:xfrm rot="5400000">
                  <a:off x="6107" y="1305"/>
                  <a:ext cx="1053" cy="1980"/>
                  <a:chOff x="1700" y="1142"/>
                  <a:chExt cx="944" cy="14572"/>
                </a:xfrm>
                <a:grpFill/>
              </p:grpSpPr>
              <p:sp>
                <p:nvSpPr>
                  <p:cNvPr id="2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700" y="1142"/>
                    <a:ext cx="944" cy="14572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CCFFFF">
                            <a:alpha val="39999"/>
                          </a:srgbClr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C0C0C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" name="WordArt 21"/>
                  <p:cNvSpPr>
                    <a:spLocks noChangeArrowheads="1" noChangeShapeType="1" noTextEdit="1"/>
                  </p:cNvSpPr>
                  <p:nvPr/>
                </p:nvSpPr>
                <p:spPr bwMode="auto">
                  <a:xfrm rot="-5400000">
                    <a:off x="-4733" y="8005"/>
                    <a:ext cx="13860" cy="837"/>
                  </a:xfrm>
                  <a:prstGeom prst="rect">
                    <a:avLst/>
                  </a:prstGeom>
                  <a:grpFill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3600" kern="1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/>
                      </a:rPr>
                      <a:t>RAS</a:t>
                    </a:r>
                    <a:endParaRPr lang="ru-RU" sz="3600" kern="10" dirty="0">
                      <a:solidFill>
                        <a:schemeClr val="tx2">
                          <a:lumMod val="50000"/>
                        </a:schemeClr>
                      </a:solidFill>
                      <a:latin typeface="Arial Black"/>
                    </a:endParaRPr>
                  </a:p>
                </p:txBody>
              </p:sp>
            </p:grpSp>
          </p:grpSp>
          <p:grpSp>
            <p:nvGrpSpPr>
              <p:cNvPr id="23" name="Group 22"/>
              <p:cNvGrpSpPr>
                <a:grpSpLocks/>
              </p:cNvGrpSpPr>
              <p:nvPr/>
            </p:nvGrpSpPr>
            <p:grpSpPr bwMode="auto">
              <a:xfrm rot="5400000">
                <a:off x="1414" y="77"/>
                <a:ext cx="1043" cy="2551"/>
                <a:chOff x="1710" y="1157"/>
                <a:chExt cx="936" cy="14572"/>
              </a:xfrm>
              <a:grpFill/>
            </p:grpSpPr>
            <p:sp>
              <p:nvSpPr>
                <p:cNvPr id="24" name="Rectangle 23"/>
                <p:cNvSpPr>
                  <a:spLocks noChangeArrowheads="1"/>
                </p:cNvSpPr>
                <p:nvPr/>
              </p:nvSpPr>
              <p:spPr bwMode="auto">
                <a:xfrm>
                  <a:off x="1710" y="1157"/>
                  <a:ext cx="936" cy="14572"/>
                </a:xfrm>
                <a:prstGeom prst="rect">
                  <a:avLst/>
                </a:prstGeom>
                <a:solidFill>
                  <a:schemeClr val="tx2">
                    <a:lumMod val="50000"/>
                    <a:alpha val="40000"/>
                  </a:schemeClr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WordArt 24"/>
                <p:cNvSpPr>
                  <a:spLocks noChangeArrowheads="1" noChangeShapeType="1" noTextEdit="1"/>
                </p:cNvSpPr>
                <p:nvPr/>
              </p:nvSpPr>
              <p:spPr bwMode="auto">
                <a:xfrm rot="-5400000">
                  <a:off x="-4733" y="8005"/>
                  <a:ext cx="13860" cy="837"/>
                </a:xfrm>
                <a:prstGeom prst="rect">
                  <a:avLst/>
                </a:prstGeom>
                <a:solidFill>
                  <a:schemeClr val="tx2">
                    <a:lumMod val="50000"/>
                  </a:schemeClr>
                </a:solidFill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kern="10" dirty="0">
                      <a:solidFill>
                        <a:schemeClr val="bg1"/>
                      </a:solidFill>
                      <a:latin typeface="Bookman Old Style"/>
                    </a:rPr>
                    <a:t>ISP</a:t>
                  </a:r>
                  <a:endParaRPr lang="ru-RU" sz="3600" b="1" kern="10" dirty="0">
                    <a:solidFill>
                      <a:schemeClr val="bg1"/>
                    </a:solidFill>
                    <a:latin typeface="Bookman Old Style"/>
                  </a:endParaRPr>
                </a:p>
              </p:txBody>
            </p:sp>
          </p:grpSp>
        </p:grp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Потактовая проверка поведения</a:t>
            </a:r>
          </a:p>
        </p:txBody>
      </p:sp>
      <p:sp>
        <p:nvSpPr>
          <p:cNvPr id="12322" name="Номер слайда 1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9CF3EA0C-6FE9-42D8-91B7-C3CF9971D50B}" type="slidenum">
              <a:rPr lang="ru-RU" b="0" smtClean="0">
                <a:latin typeface="Arial Black" pitchFamily="34" charset="0"/>
              </a:rPr>
              <a:pPr eaLnBrk="1" hangingPunct="1"/>
              <a:t>10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187450" y="4318000"/>
            <a:ext cx="2014538" cy="217488"/>
            <a:chOff x="3698" y="1797"/>
            <a:chExt cx="1269" cy="137"/>
          </a:xfrm>
        </p:grpSpPr>
        <p:sp>
          <p:nvSpPr>
            <p:cNvPr id="12386" name="Line 4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87" name="Line 5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88" name="Line 6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89" name="Line 7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90" name="Line 8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91" name="Line 9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92" name="Line 10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93" name="Line 11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94" name="Line 12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95" name="Line 13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96" name="Line 14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97" name="Line 15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98" name="Line 16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12292" name="Rectangle 17"/>
          <p:cNvSpPr>
            <a:spLocks noChangeArrowheads="1"/>
          </p:cNvSpPr>
          <p:nvPr/>
        </p:nvSpPr>
        <p:spPr bwMode="auto">
          <a:xfrm>
            <a:off x="776288" y="3813175"/>
            <a:ext cx="17287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600" b="0">
              <a:latin typeface="Arial" charset="0"/>
            </a:endParaRPr>
          </a:p>
        </p:txBody>
      </p:sp>
      <p:grpSp>
        <p:nvGrpSpPr>
          <p:cNvPr id="12293" name="Group 24"/>
          <p:cNvGrpSpPr>
            <a:grpSpLocks/>
          </p:cNvGrpSpPr>
          <p:nvPr/>
        </p:nvGrpSpPr>
        <p:grpSpPr bwMode="auto">
          <a:xfrm>
            <a:off x="2917825" y="4318000"/>
            <a:ext cx="2014538" cy="217488"/>
            <a:chOff x="3698" y="1797"/>
            <a:chExt cx="1269" cy="137"/>
          </a:xfrm>
        </p:grpSpPr>
        <p:sp>
          <p:nvSpPr>
            <p:cNvPr id="12373" name="Line 25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74" name="Line 26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75" name="Line 27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76" name="Line 28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77" name="Line 29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78" name="Line 30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79" name="Line 31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80" name="Line 32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81" name="Line 33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82" name="Line 34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83" name="Line 35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84" name="Line 36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85" name="Line 37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2294" name="Group 38"/>
          <p:cNvGrpSpPr>
            <a:grpSpLocks/>
          </p:cNvGrpSpPr>
          <p:nvPr/>
        </p:nvGrpSpPr>
        <p:grpSpPr bwMode="auto">
          <a:xfrm>
            <a:off x="4645025" y="4316413"/>
            <a:ext cx="2014538" cy="217487"/>
            <a:chOff x="3698" y="1797"/>
            <a:chExt cx="1269" cy="137"/>
          </a:xfrm>
        </p:grpSpPr>
        <p:sp>
          <p:nvSpPr>
            <p:cNvPr id="12360" name="Line 39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61" name="Line 40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62" name="Line 41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63" name="Line 42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64" name="Line 43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65" name="Line 44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66" name="Line 45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67" name="Line 46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68" name="Line 47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69" name="Line 48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70" name="Line 49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71" name="Line 50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72" name="Line 51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2295" name="Group 52"/>
          <p:cNvGrpSpPr>
            <a:grpSpLocks/>
          </p:cNvGrpSpPr>
          <p:nvPr/>
        </p:nvGrpSpPr>
        <p:grpSpPr bwMode="auto">
          <a:xfrm>
            <a:off x="6373813" y="4318000"/>
            <a:ext cx="2014537" cy="217488"/>
            <a:chOff x="3698" y="1797"/>
            <a:chExt cx="1269" cy="137"/>
          </a:xfrm>
        </p:grpSpPr>
        <p:sp>
          <p:nvSpPr>
            <p:cNvPr id="12347" name="Line 53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48" name="Line 54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49" name="Line 55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50" name="Line 56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51" name="Line 57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52" name="Line 58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53" name="Line 59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54" name="Line 60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55" name="Line 61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56" name="Line 62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57" name="Line 63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58" name="Line 64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59" name="Line 65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2296" name="Group 66"/>
          <p:cNvGrpSpPr>
            <a:grpSpLocks/>
          </p:cNvGrpSpPr>
          <p:nvPr/>
        </p:nvGrpSpPr>
        <p:grpSpPr bwMode="auto">
          <a:xfrm>
            <a:off x="4622800" y="4894263"/>
            <a:ext cx="2016125" cy="217487"/>
            <a:chOff x="612" y="1797"/>
            <a:chExt cx="1270" cy="137"/>
          </a:xfrm>
        </p:grpSpPr>
        <p:sp>
          <p:nvSpPr>
            <p:cNvPr id="12342" name="Line 67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43" name="Line 68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44" name="Line 69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45" name="Line 70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46" name="Line 71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2297" name="Group 72"/>
          <p:cNvGrpSpPr>
            <a:grpSpLocks/>
          </p:cNvGrpSpPr>
          <p:nvPr/>
        </p:nvGrpSpPr>
        <p:grpSpPr bwMode="auto">
          <a:xfrm>
            <a:off x="6372225" y="4894263"/>
            <a:ext cx="2016125" cy="217487"/>
            <a:chOff x="612" y="1797"/>
            <a:chExt cx="1270" cy="137"/>
          </a:xfrm>
        </p:grpSpPr>
        <p:sp>
          <p:nvSpPr>
            <p:cNvPr id="12337" name="Line 73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38" name="Line 74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39" name="Line 75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40" name="Line 76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2341" name="Line 77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12298" name="Line 78"/>
          <p:cNvSpPr>
            <a:spLocks noChangeShapeType="1"/>
          </p:cNvSpPr>
          <p:nvPr/>
        </p:nvSpPr>
        <p:spPr bwMode="auto">
          <a:xfrm>
            <a:off x="1166813" y="5110163"/>
            <a:ext cx="3455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79"/>
          <p:cNvSpPr>
            <a:spLocks noChangeShapeType="1"/>
          </p:cNvSpPr>
          <p:nvPr/>
        </p:nvSpPr>
        <p:spPr bwMode="auto">
          <a:xfrm flipV="1">
            <a:off x="1187450" y="4821238"/>
            <a:ext cx="7200900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Oval 81"/>
          <p:cNvSpPr>
            <a:spLocks noChangeArrowheads="1"/>
          </p:cNvSpPr>
          <p:nvPr/>
        </p:nvSpPr>
        <p:spPr bwMode="auto">
          <a:xfrm>
            <a:off x="5003800" y="5037138"/>
            <a:ext cx="431800" cy="360362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sp>
        <p:nvSpPr>
          <p:cNvPr id="12301" name="Text Box 83"/>
          <p:cNvSpPr txBox="1">
            <a:spLocks noChangeArrowheads="1"/>
          </p:cNvSpPr>
          <p:nvPr/>
        </p:nvSpPr>
        <p:spPr bwMode="auto">
          <a:xfrm>
            <a:off x="468313" y="3814763"/>
            <a:ext cx="2633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Реакции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HDL-</a:t>
            </a:r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модели</a:t>
            </a:r>
          </a:p>
        </p:txBody>
      </p:sp>
      <p:sp>
        <p:nvSpPr>
          <p:cNvPr id="12302" name="Text Box 85"/>
          <p:cNvSpPr txBox="1">
            <a:spLocks noChangeArrowheads="1"/>
          </p:cNvSpPr>
          <p:nvPr/>
        </p:nvSpPr>
        <p:spPr bwMode="auto">
          <a:xfrm>
            <a:off x="469900" y="1700213"/>
            <a:ext cx="24209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Эталонные реакции</a:t>
            </a:r>
          </a:p>
        </p:txBody>
      </p:sp>
      <p:sp>
        <p:nvSpPr>
          <p:cNvPr id="12303" name="Text Box 86"/>
          <p:cNvSpPr txBox="1">
            <a:spLocks noChangeArrowheads="1"/>
          </p:cNvSpPr>
          <p:nvPr/>
        </p:nvSpPr>
        <p:spPr bwMode="auto">
          <a:xfrm>
            <a:off x="468313" y="2132013"/>
            <a:ext cx="141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send</a:t>
            </a:r>
            <a:r>
              <a:rPr lang="en-US" b="0">
                <a:latin typeface="Courier New" pitchFamily="49" charset="0"/>
              </a:rPr>
              <a:t>(R1);</a:t>
            </a:r>
          </a:p>
        </p:txBody>
      </p:sp>
      <p:sp>
        <p:nvSpPr>
          <p:cNvPr id="12304" name="Text Box 87"/>
          <p:cNvSpPr txBox="1">
            <a:spLocks noChangeArrowheads="1"/>
          </p:cNvSpPr>
          <p:nvPr/>
        </p:nvSpPr>
        <p:spPr bwMode="auto">
          <a:xfrm>
            <a:off x="468313" y="2989263"/>
            <a:ext cx="141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send</a:t>
            </a:r>
            <a:r>
              <a:rPr lang="en-US" b="0">
                <a:latin typeface="Courier New" pitchFamily="49" charset="0"/>
              </a:rPr>
              <a:t>(R2);</a:t>
            </a:r>
          </a:p>
        </p:txBody>
      </p:sp>
      <p:sp>
        <p:nvSpPr>
          <p:cNvPr id="12305" name="Text Box 89"/>
          <p:cNvSpPr txBox="1">
            <a:spLocks noChangeArrowheads="1"/>
          </p:cNvSpPr>
          <p:nvPr/>
        </p:nvSpPr>
        <p:spPr bwMode="auto">
          <a:xfrm>
            <a:off x="469900" y="2551113"/>
            <a:ext cx="14366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delay</a:t>
            </a:r>
            <a:r>
              <a:rPr lang="en-US" b="0">
                <a:latin typeface="Courier New" pitchFamily="49" charset="0"/>
              </a:rPr>
              <a:t>(3)</a:t>
            </a:r>
            <a:endParaRPr lang="ru-RU" b="0">
              <a:latin typeface="Courier New" pitchFamily="49" charset="0"/>
            </a:endParaRPr>
          </a:p>
        </p:txBody>
      </p:sp>
      <p:cxnSp>
        <p:nvCxnSpPr>
          <p:cNvPr id="12306" name="AutoShape 100"/>
          <p:cNvCxnSpPr>
            <a:cxnSpLocks noChangeShapeType="1"/>
            <a:stCxn id="12303" idx="3"/>
            <a:endCxn id="12311" idx="0"/>
          </p:cNvCxnSpPr>
          <p:nvPr/>
        </p:nvCxnSpPr>
        <p:spPr bwMode="auto">
          <a:xfrm>
            <a:off x="1881188" y="2316163"/>
            <a:ext cx="3338512" cy="1425575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7" name="AutoShape 101"/>
          <p:cNvCxnSpPr>
            <a:cxnSpLocks noChangeShapeType="1"/>
            <a:stCxn id="12304" idx="3"/>
            <a:endCxn id="12315" idx="0"/>
          </p:cNvCxnSpPr>
          <p:nvPr/>
        </p:nvCxnSpPr>
        <p:spPr bwMode="auto">
          <a:xfrm>
            <a:off x="1881188" y="3173413"/>
            <a:ext cx="5067300" cy="568325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8" name="Oval 117"/>
          <p:cNvSpPr>
            <a:spLocks noChangeArrowheads="1"/>
          </p:cNvSpPr>
          <p:nvPr/>
        </p:nvSpPr>
        <p:spPr bwMode="auto">
          <a:xfrm>
            <a:off x="5003800" y="3816350"/>
            <a:ext cx="433388" cy="358775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sp>
        <p:nvSpPr>
          <p:cNvPr id="12309" name="Oval 119"/>
          <p:cNvSpPr>
            <a:spLocks noChangeArrowheads="1"/>
          </p:cNvSpPr>
          <p:nvPr/>
        </p:nvSpPr>
        <p:spPr bwMode="auto">
          <a:xfrm>
            <a:off x="6732588" y="4967288"/>
            <a:ext cx="431800" cy="360362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R2</a:t>
            </a:r>
            <a:endParaRPr lang="ru-RU" sz="2000"/>
          </a:p>
        </p:txBody>
      </p:sp>
      <p:grpSp>
        <p:nvGrpSpPr>
          <p:cNvPr id="12310" name="Group 140"/>
          <p:cNvGrpSpPr>
            <a:grpSpLocks/>
          </p:cNvGrpSpPr>
          <p:nvPr/>
        </p:nvGrpSpPr>
        <p:grpSpPr bwMode="auto">
          <a:xfrm>
            <a:off x="4005263" y="5567363"/>
            <a:ext cx="960437" cy="623887"/>
            <a:chOff x="3463" y="3526"/>
            <a:chExt cx="711" cy="393"/>
          </a:xfrm>
        </p:grpSpPr>
        <p:sp>
          <p:nvSpPr>
            <p:cNvPr id="12330" name="AutoShape 130"/>
            <p:cNvSpPr>
              <a:spLocks noChangeArrowheads="1"/>
            </p:cNvSpPr>
            <p:nvPr/>
          </p:nvSpPr>
          <p:spPr bwMode="auto">
            <a:xfrm>
              <a:off x="3705" y="3526"/>
              <a:ext cx="205" cy="191"/>
            </a:xfrm>
            <a:prstGeom prst="flowChartDecision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="0">
                <a:latin typeface="Arial" charset="0"/>
              </a:endParaRPr>
            </a:p>
          </p:txBody>
        </p:sp>
        <p:sp>
          <p:nvSpPr>
            <p:cNvPr id="12331" name="Line 131"/>
            <p:cNvSpPr>
              <a:spLocks noChangeShapeType="1"/>
            </p:cNvSpPr>
            <p:nvPr/>
          </p:nvSpPr>
          <p:spPr bwMode="auto">
            <a:xfrm>
              <a:off x="3603" y="362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332" name="Line 132"/>
            <p:cNvSpPr>
              <a:spLocks noChangeShapeType="1"/>
            </p:cNvSpPr>
            <p:nvPr/>
          </p:nvSpPr>
          <p:spPr bwMode="auto">
            <a:xfrm flipH="1">
              <a:off x="3603" y="362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333" name="Line 133"/>
            <p:cNvSpPr>
              <a:spLocks noChangeShapeType="1"/>
            </p:cNvSpPr>
            <p:nvPr/>
          </p:nvSpPr>
          <p:spPr bwMode="auto">
            <a:xfrm flipH="1">
              <a:off x="3910" y="362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334" name="Text Box 135"/>
            <p:cNvSpPr txBox="1">
              <a:spLocks noChangeArrowheads="1"/>
            </p:cNvSpPr>
            <p:nvPr/>
          </p:nvSpPr>
          <p:spPr bwMode="auto">
            <a:xfrm>
              <a:off x="3463" y="3688"/>
              <a:ext cx="2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9900"/>
                  </a:solidFill>
                  <a:latin typeface="Arial" charset="0"/>
                  <a:sym typeface="Wingdings 2" pitchFamily="18" charset="2"/>
                </a:rPr>
                <a:t></a:t>
              </a:r>
              <a:endParaRPr lang="ru-RU">
                <a:solidFill>
                  <a:srgbClr val="009900"/>
                </a:solidFill>
                <a:latin typeface="Arial" charset="0"/>
                <a:sym typeface="Wingdings 2" pitchFamily="18" charset="2"/>
              </a:endParaRPr>
            </a:p>
          </p:txBody>
        </p:sp>
        <p:sp>
          <p:nvSpPr>
            <p:cNvPr id="12335" name="Rectangle 136"/>
            <p:cNvSpPr>
              <a:spLocks noChangeArrowheads="1"/>
            </p:cNvSpPr>
            <p:nvPr/>
          </p:nvSpPr>
          <p:spPr bwMode="auto">
            <a:xfrm>
              <a:off x="3869" y="3688"/>
              <a:ext cx="3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C0000"/>
                  </a:solidFill>
                  <a:latin typeface="Arial" charset="0"/>
                  <a:sym typeface="Wingdings 2" pitchFamily="18" charset="2"/>
                </a:rPr>
                <a:t>✕</a:t>
              </a:r>
              <a:endParaRPr lang="ru-RU">
                <a:solidFill>
                  <a:srgbClr val="CC0000"/>
                </a:solidFill>
                <a:latin typeface="Arial" charset="0"/>
                <a:sym typeface="Wingdings 2" pitchFamily="18" charset="2"/>
              </a:endParaRPr>
            </a:p>
          </p:txBody>
        </p:sp>
        <p:sp>
          <p:nvSpPr>
            <p:cNvPr id="12336" name="Line 137"/>
            <p:cNvSpPr>
              <a:spLocks noChangeShapeType="1"/>
            </p:cNvSpPr>
            <p:nvPr/>
          </p:nvSpPr>
          <p:spPr bwMode="auto">
            <a:xfrm>
              <a:off x="4013" y="362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2311" name="AutoShape 142"/>
          <p:cNvSpPr>
            <a:spLocks noChangeArrowheads="1"/>
          </p:cNvSpPr>
          <p:nvPr/>
        </p:nvSpPr>
        <p:spPr bwMode="auto">
          <a:xfrm>
            <a:off x="4859338" y="3741738"/>
            <a:ext cx="720725" cy="1728787"/>
          </a:xfrm>
          <a:prstGeom prst="roundRect">
            <a:avLst>
              <a:gd name="adj" fmla="val 50000"/>
            </a:avLst>
          </a:prstGeom>
          <a:solidFill>
            <a:srgbClr val="0000FF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2312" name="AutoShape 143"/>
          <p:cNvCxnSpPr>
            <a:cxnSpLocks noChangeShapeType="1"/>
            <a:stCxn id="12311" idx="1"/>
            <a:endCxn id="12330" idx="0"/>
          </p:cNvCxnSpPr>
          <p:nvPr/>
        </p:nvCxnSpPr>
        <p:spPr bwMode="auto">
          <a:xfrm rot="10800000" flipV="1">
            <a:off x="4470400" y="4605338"/>
            <a:ext cx="388938" cy="962025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3" name="Text Box 145"/>
          <p:cNvSpPr txBox="1">
            <a:spLocks noChangeArrowheads="1"/>
          </p:cNvSpPr>
          <p:nvPr/>
        </p:nvSpPr>
        <p:spPr bwMode="auto">
          <a:xfrm>
            <a:off x="2554288" y="5702300"/>
            <a:ext cx="1296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1600" b="0">
                <a:latin typeface="Arial" charset="0"/>
                <a:sym typeface="Symbol" pitchFamily="18" charset="2"/>
              </a:rPr>
              <a:t>Сравнение</a:t>
            </a:r>
            <a:endParaRPr lang="en-US" sz="1600" b="0">
              <a:latin typeface="Arial" charset="0"/>
              <a:sym typeface="Symbol" pitchFamily="18" charset="2"/>
            </a:endParaRPr>
          </a:p>
        </p:txBody>
      </p:sp>
      <p:sp>
        <p:nvSpPr>
          <p:cNvPr id="12314" name="Oval 119"/>
          <p:cNvSpPr>
            <a:spLocks noChangeArrowheads="1"/>
          </p:cNvSpPr>
          <p:nvPr/>
        </p:nvSpPr>
        <p:spPr bwMode="auto">
          <a:xfrm>
            <a:off x="6732588" y="3816350"/>
            <a:ext cx="431800" cy="360363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R2</a:t>
            </a:r>
            <a:endParaRPr lang="ru-RU" sz="2000"/>
          </a:p>
        </p:txBody>
      </p:sp>
      <p:sp>
        <p:nvSpPr>
          <p:cNvPr id="12315" name="AutoShape 142"/>
          <p:cNvSpPr>
            <a:spLocks noChangeArrowheads="1"/>
          </p:cNvSpPr>
          <p:nvPr/>
        </p:nvSpPr>
        <p:spPr bwMode="auto">
          <a:xfrm>
            <a:off x="6588125" y="3741738"/>
            <a:ext cx="720725" cy="1728787"/>
          </a:xfrm>
          <a:prstGeom prst="roundRect">
            <a:avLst>
              <a:gd name="adj" fmla="val 50000"/>
            </a:avLst>
          </a:prstGeom>
          <a:solidFill>
            <a:srgbClr val="0000FF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316" name="Group 140"/>
          <p:cNvGrpSpPr>
            <a:grpSpLocks/>
          </p:cNvGrpSpPr>
          <p:nvPr/>
        </p:nvGrpSpPr>
        <p:grpSpPr bwMode="auto">
          <a:xfrm>
            <a:off x="5724525" y="5557838"/>
            <a:ext cx="960438" cy="623887"/>
            <a:chOff x="3463" y="3526"/>
            <a:chExt cx="711" cy="393"/>
          </a:xfrm>
        </p:grpSpPr>
        <p:sp>
          <p:nvSpPr>
            <p:cNvPr id="12323" name="AutoShape 130"/>
            <p:cNvSpPr>
              <a:spLocks noChangeArrowheads="1"/>
            </p:cNvSpPr>
            <p:nvPr/>
          </p:nvSpPr>
          <p:spPr bwMode="auto">
            <a:xfrm>
              <a:off x="3705" y="3526"/>
              <a:ext cx="205" cy="191"/>
            </a:xfrm>
            <a:prstGeom prst="flowChartDecision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="0">
                <a:latin typeface="Arial" charset="0"/>
              </a:endParaRPr>
            </a:p>
          </p:txBody>
        </p:sp>
        <p:sp>
          <p:nvSpPr>
            <p:cNvPr id="12324" name="Line 131"/>
            <p:cNvSpPr>
              <a:spLocks noChangeShapeType="1"/>
            </p:cNvSpPr>
            <p:nvPr/>
          </p:nvSpPr>
          <p:spPr bwMode="auto">
            <a:xfrm>
              <a:off x="3603" y="362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325" name="Line 132"/>
            <p:cNvSpPr>
              <a:spLocks noChangeShapeType="1"/>
            </p:cNvSpPr>
            <p:nvPr/>
          </p:nvSpPr>
          <p:spPr bwMode="auto">
            <a:xfrm flipH="1">
              <a:off x="3603" y="362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326" name="Line 133"/>
            <p:cNvSpPr>
              <a:spLocks noChangeShapeType="1"/>
            </p:cNvSpPr>
            <p:nvPr/>
          </p:nvSpPr>
          <p:spPr bwMode="auto">
            <a:xfrm flipH="1">
              <a:off x="3910" y="362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327" name="Text Box 135"/>
            <p:cNvSpPr txBox="1">
              <a:spLocks noChangeArrowheads="1"/>
            </p:cNvSpPr>
            <p:nvPr/>
          </p:nvSpPr>
          <p:spPr bwMode="auto">
            <a:xfrm>
              <a:off x="3463" y="3688"/>
              <a:ext cx="2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9900"/>
                  </a:solidFill>
                  <a:latin typeface="Arial" charset="0"/>
                  <a:sym typeface="Wingdings 2" pitchFamily="18" charset="2"/>
                </a:rPr>
                <a:t></a:t>
              </a:r>
              <a:endParaRPr lang="ru-RU">
                <a:solidFill>
                  <a:srgbClr val="009900"/>
                </a:solidFill>
                <a:latin typeface="Arial" charset="0"/>
                <a:sym typeface="Wingdings 2" pitchFamily="18" charset="2"/>
              </a:endParaRPr>
            </a:p>
          </p:txBody>
        </p:sp>
        <p:sp>
          <p:nvSpPr>
            <p:cNvPr id="12328" name="Rectangle 136"/>
            <p:cNvSpPr>
              <a:spLocks noChangeArrowheads="1"/>
            </p:cNvSpPr>
            <p:nvPr/>
          </p:nvSpPr>
          <p:spPr bwMode="auto">
            <a:xfrm>
              <a:off x="3869" y="3688"/>
              <a:ext cx="3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C0000"/>
                  </a:solidFill>
                  <a:latin typeface="Arial" charset="0"/>
                  <a:sym typeface="Wingdings 2" pitchFamily="18" charset="2"/>
                </a:rPr>
                <a:t>✕</a:t>
              </a:r>
              <a:endParaRPr lang="ru-RU">
                <a:solidFill>
                  <a:srgbClr val="CC0000"/>
                </a:solidFill>
                <a:latin typeface="Arial" charset="0"/>
                <a:sym typeface="Wingdings 2" pitchFamily="18" charset="2"/>
              </a:endParaRPr>
            </a:p>
          </p:txBody>
        </p:sp>
        <p:sp>
          <p:nvSpPr>
            <p:cNvPr id="12329" name="Line 137"/>
            <p:cNvSpPr>
              <a:spLocks noChangeShapeType="1"/>
            </p:cNvSpPr>
            <p:nvPr/>
          </p:nvSpPr>
          <p:spPr bwMode="auto">
            <a:xfrm>
              <a:off x="4013" y="362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cxnSp>
        <p:nvCxnSpPr>
          <p:cNvPr id="12317" name="AutoShape 143"/>
          <p:cNvCxnSpPr>
            <a:cxnSpLocks noChangeShapeType="1"/>
            <a:stCxn id="12315" idx="1"/>
            <a:endCxn id="12323" idx="0"/>
          </p:cNvCxnSpPr>
          <p:nvPr/>
        </p:nvCxnSpPr>
        <p:spPr bwMode="auto">
          <a:xfrm rot="10800000" flipV="1">
            <a:off x="6189663" y="4605338"/>
            <a:ext cx="398462" cy="952500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8" name="Прямая соединительная линия 9"/>
          <p:cNvCxnSpPr>
            <a:cxnSpLocks noChangeShapeType="1"/>
          </p:cNvCxnSpPr>
          <p:nvPr/>
        </p:nvCxnSpPr>
        <p:spPr bwMode="auto">
          <a:xfrm>
            <a:off x="6948488" y="2276475"/>
            <a:ext cx="0" cy="8969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9" name="Прямая со стрелкой 11"/>
          <p:cNvCxnSpPr>
            <a:cxnSpLocks noChangeShapeType="1"/>
          </p:cNvCxnSpPr>
          <p:nvPr/>
        </p:nvCxnSpPr>
        <p:spPr bwMode="auto">
          <a:xfrm>
            <a:off x="5219700" y="2800350"/>
            <a:ext cx="172878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20" name="TextBox 12"/>
          <p:cNvSpPr txBox="1">
            <a:spLocks noChangeArrowheads="1"/>
          </p:cNvSpPr>
          <p:nvPr/>
        </p:nvSpPr>
        <p:spPr bwMode="auto">
          <a:xfrm>
            <a:off x="5580063" y="2349500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3 </a:t>
            </a:r>
            <a:r>
              <a:rPr lang="ru-RU">
                <a:latin typeface="Calibri" pitchFamily="34" charset="0"/>
                <a:ea typeface="Calibri" pitchFamily="34" charset="0"/>
                <a:cs typeface="Calibri" pitchFamily="34" charset="0"/>
              </a:rPr>
              <a:t>такта</a:t>
            </a:r>
          </a:p>
        </p:txBody>
      </p:sp>
    </p:spTree>
    <p:extLst>
      <p:ext uri="{BB962C8B-B14F-4D97-AF65-F5344CB8AC3E}">
        <p14:creationId xmlns:p14="http://schemas.microsoft.com/office/powerpoint/2010/main" val="5667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Неоднозначность порядка реакций</a:t>
            </a:r>
          </a:p>
        </p:txBody>
      </p:sp>
      <p:sp>
        <p:nvSpPr>
          <p:cNvPr id="13351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FA614057-F6E6-44DC-8AC7-7D0F9DB4A7CF}" type="slidenum">
              <a:rPr lang="ru-RU" b="0" smtClean="0">
                <a:latin typeface="Arial Black" pitchFamily="34" charset="0"/>
              </a:rPr>
              <a:pPr eaLnBrk="1" hangingPunct="1"/>
              <a:t>11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1187450" y="4646613"/>
            <a:ext cx="2014538" cy="217487"/>
            <a:chOff x="3698" y="1797"/>
            <a:chExt cx="1269" cy="137"/>
          </a:xfrm>
        </p:grpSpPr>
        <p:sp>
          <p:nvSpPr>
            <p:cNvPr id="13406" name="Line 5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07" name="Line 6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08" name="Line 7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09" name="Line 8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10" name="Line 9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11" name="Line 10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12" name="Line 11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13" name="Line 12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14" name="Line 13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15" name="Line 14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16" name="Line 15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17" name="Line 16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18" name="Line 17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13316" name="Rectangle 18"/>
          <p:cNvSpPr>
            <a:spLocks noChangeArrowheads="1"/>
          </p:cNvSpPr>
          <p:nvPr/>
        </p:nvSpPr>
        <p:spPr bwMode="auto">
          <a:xfrm>
            <a:off x="776288" y="4141788"/>
            <a:ext cx="17287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600" b="0">
              <a:latin typeface="Arial" charset="0"/>
            </a:endParaRPr>
          </a:p>
        </p:txBody>
      </p:sp>
      <p:grpSp>
        <p:nvGrpSpPr>
          <p:cNvPr id="13317" name="Group 19"/>
          <p:cNvGrpSpPr>
            <a:grpSpLocks/>
          </p:cNvGrpSpPr>
          <p:nvPr/>
        </p:nvGrpSpPr>
        <p:grpSpPr bwMode="auto">
          <a:xfrm>
            <a:off x="1187450" y="4933950"/>
            <a:ext cx="2016125" cy="217488"/>
            <a:chOff x="612" y="1797"/>
            <a:chExt cx="1270" cy="137"/>
          </a:xfrm>
        </p:grpSpPr>
        <p:sp>
          <p:nvSpPr>
            <p:cNvPr id="13401" name="Line 20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02" name="Line 21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03" name="Line 22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04" name="Line 23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05" name="Line 24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3318" name="Group 25"/>
          <p:cNvGrpSpPr>
            <a:grpSpLocks/>
          </p:cNvGrpSpPr>
          <p:nvPr/>
        </p:nvGrpSpPr>
        <p:grpSpPr bwMode="auto">
          <a:xfrm>
            <a:off x="2917825" y="4646613"/>
            <a:ext cx="2014538" cy="217487"/>
            <a:chOff x="3698" y="1797"/>
            <a:chExt cx="1269" cy="137"/>
          </a:xfrm>
        </p:grpSpPr>
        <p:sp>
          <p:nvSpPr>
            <p:cNvPr id="13388" name="Line 26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89" name="Line 27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90" name="Line 28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91" name="Line 29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92" name="Line 30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93" name="Line 31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94" name="Line 32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95" name="Line 33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96" name="Line 34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97" name="Line 35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98" name="Line 36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99" name="Line 37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400" name="Line 38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3319" name="Group 39"/>
          <p:cNvGrpSpPr>
            <a:grpSpLocks/>
          </p:cNvGrpSpPr>
          <p:nvPr/>
        </p:nvGrpSpPr>
        <p:grpSpPr bwMode="auto">
          <a:xfrm>
            <a:off x="4645025" y="4645025"/>
            <a:ext cx="2014538" cy="217488"/>
            <a:chOff x="3698" y="1797"/>
            <a:chExt cx="1269" cy="137"/>
          </a:xfrm>
        </p:grpSpPr>
        <p:sp>
          <p:nvSpPr>
            <p:cNvPr id="13375" name="Line 40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76" name="Line 41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77" name="Line 42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78" name="Line 43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79" name="Line 44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80" name="Line 45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81" name="Line 46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82" name="Line 47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83" name="Line 48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84" name="Line 49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85" name="Line 50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86" name="Line 51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87" name="Line 52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3320" name="Group 53"/>
          <p:cNvGrpSpPr>
            <a:grpSpLocks/>
          </p:cNvGrpSpPr>
          <p:nvPr/>
        </p:nvGrpSpPr>
        <p:grpSpPr bwMode="auto">
          <a:xfrm>
            <a:off x="6373813" y="4646613"/>
            <a:ext cx="2014537" cy="217487"/>
            <a:chOff x="3698" y="1797"/>
            <a:chExt cx="1269" cy="137"/>
          </a:xfrm>
        </p:grpSpPr>
        <p:sp>
          <p:nvSpPr>
            <p:cNvPr id="13362" name="Line 54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63" name="Line 55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64" name="Line 56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65" name="Line 57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66" name="Line 58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67" name="Line 59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68" name="Line 60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69" name="Line 61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70" name="Line 62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71" name="Line 63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72" name="Line 64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73" name="Line 65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74" name="Line 66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3321" name="Group 67"/>
          <p:cNvGrpSpPr>
            <a:grpSpLocks/>
          </p:cNvGrpSpPr>
          <p:nvPr/>
        </p:nvGrpSpPr>
        <p:grpSpPr bwMode="auto">
          <a:xfrm>
            <a:off x="4622800" y="5222875"/>
            <a:ext cx="2016125" cy="217488"/>
            <a:chOff x="612" y="1797"/>
            <a:chExt cx="1270" cy="137"/>
          </a:xfrm>
        </p:grpSpPr>
        <p:sp>
          <p:nvSpPr>
            <p:cNvPr id="13357" name="Line 68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58" name="Line 69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59" name="Line 70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60" name="Line 71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61" name="Line 72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3322" name="Group 73"/>
          <p:cNvGrpSpPr>
            <a:grpSpLocks/>
          </p:cNvGrpSpPr>
          <p:nvPr/>
        </p:nvGrpSpPr>
        <p:grpSpPr bwMode="auto">
          <a:xfrm>
            <a:off x="6372225" y="5222875"/>
            <a:ext cx="2016125" cy="217488"/>
            <a:chOff x="612" y="1797"/>
            <a:chExt cx="1270" cy="137"/>
          </a:xfrm>
        </p:grpSpPr>
        <p:sp>
          <p:nvSpPr>
            <p:cNvPr id="13352" name="Line 74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53" name="Line 75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54" name="Line 76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55" name="Line 77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3356" name="Line 78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13323" name="Line 79"/>
          <p:cNvSpPr>
            <a:spLocks noChangeShapeType="1"/>
          </p:cNvSpPr>
          <p:nvPr/>
        </p:nvSpPr>
        <p:spPr bwMode="auto">
          <a:xfrm>
            <a:off x="1166813" y="5438775"/>
            <a:ext cx="3455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80"/>
          <p:cNvSpPr>
            <a:spLocks noChangeShapeType="1"/>
          </p:cNvSpPr>
          <p:nvPr/>
        </p:nvSpPr>
        <p:spPr bwMode="auto">
          <a:xfrm>
            <a:off x="3203575" y="5149850"/>
            <a:ext cx="518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Oval 82"/>
          <p:cNvSpPr>
            <a:spLocks noChangeArrowheads="1"/>
          </p:cNvSpPr>
          <p:nvPr/>
        </p:nvSpPr>
        <p:spPr bwMode="auto">
          <a:xfrm>
            <a:off x="1311275" y="4791075"/>
            <a:ext cx="914400" cy="574675"/>
          </a:xfrm>
          <a:prstGeom prst="ellipse">
            <a:avLst/>
          </a:prstGeom>
          <a:solidFill>
            <a:srgbClr val="00FF00">
              <a:alpha val="25098"/>
            </a:srgbClr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000"/>
              <a:t>S</a:t>
            </a:r>
            <a:endParaRPr lang="ru-RU" sz="3000"/>
          </a:p>
        </p:txBody>
      </p:sp>
      <p:sp>
        <p:nvSpPr>
          <p:cNvPr id="13326" name="Oval 83"/>
          <p:cNvSpPr>
            <a:spLocks noChangeArrowheads="1"/>
          </p:cNvSpPr>
          <p:nvPr/>
        </p:nvSpPr>
        <p:spPr bwMode="auto">
          <a:xfrm>
            <a:off x="4745038" y="5080000"/>
            <a:ext cx="914400" cy="574675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000"/>
              <a:t>R2</a:t>
            </a:r>
            <a:endParaRPr lang="ru-RU" sz="3000"/>
          </a:p>
        </p:txBody>
      </p:sp>
      <p:sp>
        <p:nvSpPr>
          <p:cNvPr id="13327" name="Oval 84"/>
          <p:cNvSpPr>
            <a:spLocks noChangeArrowheads="1"/>
          </p:cNvSpPr>
          <p:nvPr/>
        </p:nvSpPr>
        <p:spPr bwMode="auto">
          <a:xfrm>
            <a:off x="6494463" y="5080000"/>
            <a:ext cx="914400" cy="574675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000"/>
              <a:t>R1</a:t>
            </a:r>
            <a:endParaRPr lang="ru-RU" sz="3000"/>
          </a:p>
        </p:txBody>
      </p:sp>
      <p:sp>
        <p:nvSpPr>
          <p:cNvPr id="13328" name="Text Box 85"/>
          <p:cNvSpPr txBox="1">
            <a:spLocks noChangeArrowheads="1"/>
          </p:cNvSpPr>
          <p:nvPr/>
        </p:nvSpPr>
        <p:spPr bwMode="auto">
          <a:xfrm>
            <a:off x="468313" y="4105275"/>
            <a:ext cx="3106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Выполнение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HDL-</a:t>
            </a:r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модели</a:t>
            </a:r>
          </a:p>
        </p:txBody>
      </p:sp>
      <p:sp>
        <p:nvSpPr>
          <p:cNvPr id="13329" name="Text Box 86"/>
          <p:cNvSpPr txBox="1">
            <a:spLocks noChangeArrowheads="1"/>
          </p:cNvSpPr>
          <p:nvPr/>
        </p:nvSpPr>
        <p:spPr bwMode="auto">
          <a:xfrm>
            <a:off x="468313" y="2054225"/>
            <a:ext cx="264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recv</a:t>
            </a:r>
            <a:r>
              <a:rPr lang="en-US" b="0">
                <a:latin typeface="Courier New" pitchFamily="49" charset="0"/>
              </a:rPr>
              <a:t>(in_iface, S);</a:t>
            </a:r>
          </a:p>
        </p:txBody>
      </p:sp>
      <p:sp>
        <p:nvSpPr>
          <p:cNvPr id="13330" name="Text Box 87"/>
          <p:cNvSpPr txBox="1">
            <a:spLocks noChangeArrowheads="1"/>
          </p:cNvSpPr>
          <p:nvPr/>
        </p:nvSpPr>
        <p:spPr bwMode="auto">
          <a:xfrm>
            <a:off x="476250" y="1557338"/>
            <a:ext cx="3746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Выполнение эталонной модели</a:t>
            </a:r>
          </a:p>
        </p:txBody>
      </p:sp>
      <p:sp>
        <p:nvSpPr>
          <p:cNvPr id="13331" name="Text Box 88"/>
          <p:cNvSpPr txBox="1">
            <a:spLocks noChangeArrowheads="1"/>
          </p:cNvSpPr>
          <p:nvPr/>
        </p:nvSpPr>
        <p:spPr bwMode="auto">
          <a:xfrm>
            <a:off x="468313" y="2703513"/>
            <a:ext cx="291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send</a:t>
            </a:r>
            <a:r>
              <a:rPr lang="en-US" b="0">
                <a:latin typeface="Courier New" pitchFamily="49" charset="0"/>
              </a:rPr>
              <a:t>(out_iface, R1);</a:t>
            </a:r>
          </a:p>
        </p:txBody>
      </p:sp>
      <p:sp>
        <p:nvSpPr>
          <p:cNvPr id="13332" name="Text Box 89"/>
          <p:cNvSpPr txBox="1">
            <a:spLocks noChangeArrowheads="1"/>
          </p:cNvSpPr>
          <p:nvPr/>
        </p:nvSpPr>
        <p:spPr bwMode="auto">
          <a:xfrm>
            <a:off x="468313" y="3422650"/>
            <a:ext cx="291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send</a:t>
            </a:r>
            <a:r>
              <a:rPr lang="en-US" b="0">
                <a:latin typeface="Courier New" pitchFamily="49" charset="0"/>
              </a:rPr>
              <a:t>(out_iface, R2);</a:t>
            </a:r>
          </a:p>
        </p:txBody>
      </p:sp>
      <p:sp>
        <p:nvSpPr>
          <p:cNvPr id="13333" name="Text Box 90"/>
          <p:cNvSpPr txBox="1">
            <a:spLocks noChangeArrowheads="1"/>
          </p:cNvSpPr>
          <p:nvPr/>
        </p:nvSpPr>
        <p:spPr bwMode="auto">
          <a:xfrm>
            <a:off x="592138" y="23431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b="0">
                <a:latin typeface="Courier New" pitchFamily="49" charset="0"/>
              </a:rPr>
              <a:t>...</a:t>
            </a:r>
            <a:endParaRPr lang="ru-RU" b="0">
              <a:latin typeface="Courier New" pitchFamily="49" charset="0"/>
            </a:endParaRPr>
          </a:p>
        </p:txBody>
      </p:sp>
      <p:sp>
        <p:nvSpPr>
          <p:cNvPr id="13334" name="Text Box 91"/>
          <p:cNvSpPr txBox="1">
            <a:spLocks noChangeArrowheads="1"/>
          </p:cNvSpPr>
          <p:nvPr/>
        </p:nvSpPr>
        <p:spPr bwMode="auto">
          <a:xfrm>
            <a:off x="593725" y="3062288"/>
            <a:ext cx="593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b="0">
                <a:latin typeface="Courier New" pitchFamily="49" charset="0"/>
              </a:rPr>
              <a:t>...</a:t>
            </a:r>
            <a:endParaRPr lang="ru-RU" b="0">
              <a:latin typeface="Courier New" pitchFamily="49" charset="0"/>
            </a:endParaRPr>
          </a:p>
        </p:txBody>
      </p:sp>
      <p:cxnSp>
        <p:nvCxnSpPr>
          <p:cNvPr id="13335" name="AutoShape 92"/>
          <p:cNvCxnSpPr>
            <a:cxnSpLocks noChangeShapeType="1"/>
            <a:stCxn id="13329" idx="1"/>
            <a:endCxn id="13325" idx="2"/>
          </p:cNvCxnSpPr>
          <p:nvPr/>
        </p:nvCxnSpPr>
        <p:spPr bwMode="auto">
          <a:xfrm rot="10800000" flipH="1" flipV="1">
            <a:off x="468313" y="2238375"/>
            <a:ext cx="842962" cy="2840038"/>
          </a:xfrm>
          <a:prstGeom prst="bentConnector3">
            <a:avLst>
              <a:gd name="adj1" fmla="val -2712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53" name="AutoShape 93"/>
          <p:cNvCxnSpPr>
            <a:cxnSpLocks noChangeShapeType="1"/>
            <a:stCxn id="13326" idx="0"/>
            <a:endCxn id="13331" idx="3"/>
          </p:cNvCxnSpPr>
          <p:nvPr/>
        </p:nvCxnSpPr>
        <p:spPr bwMode="auto">
          <a:xfrm rot="5400000" flipH="1">
            <a:off x="3196432" y="3074194"/>
            <a:ext cx="2192337" cy="1819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254" name="Text Box 94"/>
          <p:cNvSpPr txBox="1">
            <a:spLocks noChangeArrowheads="1"/>
          </p:cNvSpPr>
          <p:nvPr/>
        </p:nvSpPr>
        <p:spPr bwMode="auto">
          <a:xfrm>
            <a:off x="5318125" y="2852738"/>
            <a:ext cx="20177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b="0">
                <a:latin typeface="Arial" charset="0"/>
              </a:rPr>
              <a:t>Ошибка</a:t>
            </a:r>
            <a:r>
              <a:rPr lang="en-US" b="0">
                <a:latin typeface="Arial" charset="0"/>
              </a:rPr>
              <a:t>: R2 </a:t>
            </a:r>
            <a:r>
              <a:rPr lang="en-US" b="0">
                <a:latin typeface="Arial" charset="0"/>
                <a:sym typeface="Symbol" pitchFamily="18" charset="2"/>
              </a:rPr>
              <a:t> R1</a:t>
            </a:r>
          </a:p>
        </p:txBody>
      </p:sp>
      <p:sp>
        <p:nvSpPr>
          <p:cNvPr id="13338" name="Text Box 95"/>
          <p:cNvSpPr txBox="1">
            <a:spLocks noChangeArrowheads="1"/>
          </p:cNvSpPr>
          <p:nvPr/>
        </p:nvSpPr>
        <p:spPr bwMode="auto">
          <a:xfrm>
            <a:off x="5003800" y="5734050"/>
            <a:ext cx="22082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b="0">
                <a:latin typeface="Arial" charset="0"/>
              </a:rPr>
              <a:t>Обратный порядок</a:t>
            </a:r>
            <a:endParaRPr lang="en-US" b="0">
              <a:latin typeface="Arial" charset="0"/>
              <a:sym typeface="Symbol" pitchFamily="18" charset="2"/>
            </a:endParaRPr>
          </a:p>
        </p:txBody>
      </p:sp>
      <p:sp>
        <p:nvSpPr>
          <p:cNvPr id="348256" name="Oval 96"/>
          <p:cNvSpPr>
            <a:spLocks noChangeArrowheads="1"/>
          </p:cNvSpPr>
          <p:nvPr/>
        </p:nvSpPr>
        <p:spPr bwMode="auto">
          <a:xfrm>
            <a:off x="4859338" y="3062288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348257" name="Oval 97"/>
          <p:cNvSpPr>
            <a:spLocks noChangeArrowheads="1"/>
          </p:cNvSpPr>
          <p:nvPr/>
        </p:nvSpPr>
        <p:spPr bwMode="auto">
          <a:xfrm>
            <a:off x="4427538" y="3062288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348262" name="Oval 102"/>
          <p:cNvSpPr>
            <a:spLocks noChangeArrowheads="1"/>
          </p:cNvSpPr>
          <p:nvPr/>
        </p:nvSpPr>
        <p:spPr bwMode="auto">
          <a:xfrm>
            <a:off x="3995738" y="3062288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348263" name="Oval 103"/>
          <p:cNvSpPr>
            <a:spLocks noChangeArrowheads="1"/>
          </p:cNvSpPr>
          <p:nvPr/>
        </p:nvSpPr>
        <p:spPr bwMode="auto">
          <a:xfrm>
            <a:off x="3563938" y="3062288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348264" name="Text Box 104"/>
          <p:cNvSpPr txBox="1">
            <a:spLocks noChangeArrowheads="1"/>
          </p:cNvSpPr>
          <p:nvPr/>
        </p:nvSpPr>
        <p:spPr bwMode="auto">
          <a:xfrm>
            <a:off x="3230563" y="2420938"/>
            <a:ext cx="21605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Очередь реакций</a:t>
            </a:r>
          </a:p>
        </p:txBody>
      </p:sp>
      <p:sp>
        <p:nvSpPr>
          <p:cNvPr id="348266" name="Oval 106"/>
          <p:cNvSpPr>
            <a:spLocks noChangeArrowheads="1"/>
          </p:cNvSpPr>
          <p:nvPr/>
        </p:nvSpPr>
        <p:spPr bwMode="auto">
          <a:xfrm>
            <a:off x="4859338" y="3068638"/>
            <a:ext cx="433387" cy="358775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cxnSp>
        <p:nvCxnSpPr>
          <p:cNvPr id="348267" name="AutoShape 107"/>
          <p:cNvCxnSpPr>
            <a:cxnSpLocks noChangeShapeType="1"/>
            <a:stCxn id="13331" idx="3"/>
            <a:endCxn id="348266" idx="0"/>
          </p:cNvCxnSpPr>
          <p:nvPr/>
        </p:nvCxnSpPr>
        <p:spPr bwMode="auto">
          <a:xfrm>
            <a:off x="3382963" y="2887663"/>
            <a:ext cx="1693862" cy="1809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68" name="AutoShape 108"/>
          <p:cNvCxnSpPr>
            <a:cxnSpLocks noChangeShapeType="1"/>
            <a:stCxn id="13332" idx="3"/>
            <a:endCxn id="348257" idx="4"/>
          </p:cNvCxnSpPr>
          <p:nvPr/>
        </p:nvCxnSpPr>
        <p:spPr bwMode="auto">
          <a:xfrm flipV="1">
            <a:off x="3382963" y="3422650"/>
            <a:ext cx="1260475" cy="1841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269" name="Oval 109"/>
          <p:cNvSpPr>
            <a:spLocks noChangeArrowheads="1"/>
          </p:cNvSpPr>
          <p:nvPr/>
        </p:nvSpPr>
        <p:spPr bwMode="auto">
          <a:xfrm>
            <a:off x="4427538" y="3068638"/>
            <a:ext cx="433387" cy="358775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R2</a:t>
            </a:r>
            <a:endParaRPr lang="ru-RU" sz="2000"/>
          </a:p>
        </p:txBody>
      </p:sp>
      <p:cxnSp>
        <p:nvCxnSpPr>
          <p:cNvPr id="348270" name="AutoShape 110"/>
          <p:cNvCxnSpPr>
            <a:cxnSpLocks noChangeShapeType="1"/>
            <a:stCxn id="13326" idx="6"/>
            <a:endCxn id="348266" idx="6"/>
          </p:cNvCxnSpPr>
          <p:nvPr/>
        </p:nvCxnSpPr>
        <p:spPr bwMode="auto">
          <a:xfrm flipH="1" flipV="1">
            <a:off x="5292725" y="3248025"/>
            <a:ext cx="366713" cy="2119313"/>
          </a:xfrm>
          <a:prstGeom prst="bentConnector3">
            <a:avLst>
              <a:gd name="adj1" fmla="val -6233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271" name="Text Box 111"/>
          <p:cNvSpPr txBox="1">
            <a:spLocks noChangeArrowheads="1"/>
          </p:cNvSpPr>
          <p:nvPr/>
        </p:nvSpPr>
        <p:spPr bwMode="auto">
          <a:xfrm>
            <a:off x="5975350" y="3213100"/>
            <a:ext cx="2997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b="0">
                <a:latin typeface="Arial" charset="0"/>
              </a:rPr>
              <a:t>Допустимо</a:t>
            </a:r>
            <a:r>
              <a:rPr lang="en-US" b="0">
                <a:latin typeface="Arial" charset="0"/>
              </a:rPr>
              <a:t>: R2 </a:t>
            </a:r>
            <a:r>
              <a:rPr lang="en-US" b="0">
                <a:latin typeface="Arial" charset="0"/>
                <a:sym typeface="Symbol" pitchFamily="18" charset="2"/>
              </a:rPr>
              <a:t> </a:t>
            </a:r>
            <a:r>
              <a:rPr lang="ru-RU" b="0">
                <a:latin typeface="Arial" charset="0"/>
                <a:sym typeface="Symbol" pitchFamily="18" charset="2"/>
              </a:rPr>
              <a:t>Очередь</a:t>
            </a:r>
            <a:endParaRPr lang="en-US" b="0"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783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6" grpId="0" animBg="1"/>
      <p:bldP spid="348257" grpId="0" animBg="1"/>
      <p:bldP spid="348262" grpId="0" animBg="1"/>
      <p:bldP spid="348263" grpId="0" animBg="1"/>
      <p:bldP spid="348264" grpId="0"/>
      <p:bldP spid="348266" grpId="0" animBg="1"/>
      <p:bldP spid="348269" grpId="0" animBg="1"/>
      <p:bldP spid="3482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Арбитраж реакций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31751"/>
            <a:ext cx="8291264" cy="4245521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smtClean="0"/>
              <a:t>Арбитр реакций</a:t>
            </a:r>
            <a:r>
              <a:rPr lang="en-US" sz="2800" dirty="0" smtClean="0"/>
              <a:t> </a:t>
            </a:r>
            <a:r>
              <a:rPr lang="ru-RU" sz="2800" dirty="0" smtClean="0"/>
              <a:t>находит эталонную реакцию, соответствующую реакции </a:t>
            </a:r>
            <a:r>
              <a:rPr lang="en-US" sz="2800" dirty="0" smtClean="0"/>
              <a:t>HDL-</a:t>
            </a:r>
            <a:r>
              <a:rPr lang="ru-RU" sz="2800" dirty="0" smtClean="0"/>
              <a:t>модели</a:t>
            </a:r>
            <a:endParaRPr lang="en-US" sz="2800" dirty="0" smtClean="0"/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ru-RU" sz="2800" dirty="0" smtClean="0"/>
              <a:t>Проверка поведения зависит не только от эталонной модели, но и от арбитража реакций</a:t>
            </a:r>
            <a:endParaRPr lang="en-US" sz="2800" dirty="0" smtClean="0"/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ru-RU" sz="2800" dirty="0" smtClean="0"/>
              <a:t>Каждый выходной интерфейс имеет свою очередь реакций и свой арбитр реакций</a:t>
            </a:r>
            <a:endParaRPr lang="en-US" sz="2800" dirty="0" smtClean="0"/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ru-RU" sz="2800" dirty="0" smtClean="0"/>
              <a:t>Арбитры реакций инкапсулируют все детали оракула, связанные с проверкой порядка реакций</a:t>
            </a:r>
            <a:endParaRPr lang="en-US" sz="2800" dirty="0" smtClean="0"/>
          </a:p>
          <a:p>
            <a:pPr eaLnBrk="1" hangingPunct="1"/>
            <a:endParaRPr lang="ru-RU" sz="2400" dirty="0" smtClean="0"/>
          </a:p>
        </p:txBody>
      </p:sp>
      <p:sp>
        <p:nvSpPr>
          <p:cNvPr id="14341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E32ACFCF-0900-4C78-A49E-9B17D8220F6F}" type="slidenum">
              <a:rPr lang="ru-RU" b="0" smtClean="0">
                <a:latin typeface="Arial Black" pitchFamily="34" charset="0"/>
              </a:rPr>
              <a:pPr eaLnBrk="1" hangingPunct="1"/>
              <a:t>12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41260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686800" cy="776288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Оракул на основе эталонной модели</a:t>
            </a:r>
          </a:p>
        </p:txBody>
      </p:sp>
      <p:sp>
        <p:nvSpPr>
          <p:cNvPr id="1539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5CC7CFCB-6140-4BFC-9454-B10DD0DA3385}" type="slidenum">
              <a:rPr lang="ru-RU" b="0" smtClean="0">
                <a:latin typeface="Arial Black" pitchFamily="34" charset="0"/>
              </a:rPr>
              <a:pPr eaLnBrk="1" hangingPunct="1"/>
              <a:t>13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284663" y="1484313"/>
            <a:ext cx="2087562" cy="720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0">
                <a:solidFill>
                  <a:schemeClr val="bg1"/>
                </a:solidFill>
                <a:latin typeface="Arial" charset="0"/>
                <a:cs typeface="Arial" charset="0"/>
              </a:rPr>
              <a:t>HDL</a:t>
            </a:r>
            <a:endParaRPr lang="ru-RU" sz="2400" b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059113" y="2492375"/>
            <a:ext cx="4321175" cy="3313113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ru-RU" sz="1600" b="0">
                <a:latin typeface="Arial" charset="0"/>
                <a:cs typeface="Arial" charset="0"/>
              </a:rPr>
              <a:t>Оракул</a:t>
            </a:r>
          </a:p>
        </p:txBody>
      </p:sp>
      <p:cxnSp>
        <p:nvCxnSpPr>
          <p:cNvPr id="25606" name="AutoShape 5"/>
          <p:cNvCxnSpPr>
            <a:cxnSpLocks noChangeShapeType="1"/>
            <a:stCxn id="15363" idx="3"/>
            <a:endCxn id="15370" idx="1"/>
          </p:cNvCxnSpPr>
          <p:nvPr/>
        </p:nvCxnSpPr>
        <p:spPr bwMode="auto">
          <a:xfrm>
            <a:off x="6372225" y="1844675"/>
            <a:ext cx="1476375" cy="1117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201988" y="5013325"/>
            <a:ext cx="1800225" cy="647700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0" dirty="0">
                <a:latin typeface="Arial" charset="0"/>
                <a:cs typeface="Arial" charset="0"/>
              </a:rPr>
              <a:t>Компараторы</a:t>
            </a:r>
          </a:p>
          <a:p>
            <a:pPr algn="ctr"/>
            <a:r>
              <a:rPr lang="ru-RU" sz="1400" b="0" dirty="0">
                <a:latin typeface="Arial" charset="0"/>
                <a:cs typeface="Arial" charset="0"/>
              </a:rPr>
              <a:t>реакций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01988" y="2962275"/>
            <a:ext cx="1800225" cy="647700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0" dirty="0">
                <a:latin typeface="Arial" charset="0"/>
                <a:cs typeface="Arial" charset="0"/>
              </a:rPr>
              <a:t>Эталонная</a:t>
            </a:r>
          </a:p>
          <a:p>
            <a:pPr algn="ctr"/>
            <a:r>
              <a:rPr lang="ru-RU" sz="1400" b="0" dirty="0">
                <a:latin typeface="Arial" charset="0"/>
                <a:cs typeface="Arial" charset="0"/>
              </a:rPr>
              <a:t>модель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201988" y="3716338"/>
            <a:ext cx="1800225" cy="1152525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0" dirty="0">
                <a:latin typeface="Arial" charset="0"/>
                <a:cs typeface="Arial" charset="0"/>
              </a:rPr>
              <a:t>Арбитры</a:t>
            </a:r>
          </a:p>
          <a:p>
            <a:pPr algn="ctr"/>
            <a:r>
              <a:rPr lang="ru-RU" sz="1400" b="0" dirty="0">
                <a:latin typeface="Arial" charset="0"/>
                <a:cs typeface="Arial" charset="0"/>
              </a:rPr>
              <a:t>реакций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 rot="-5400000">
            <a:off x="1243013" y="3987800"/>
            <a:ext cx="2698750" cy="647700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0">
                <a:latin typeface="Arial" charset="0"/>
                <a:cs typeface="Arial" charset="0"/>
              </a:rPr>
              <a:t>Адаптеры входных интерфейсов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 rot="5400000">
            <a:off x="6499225" y="3987800"/>
            <a:ext cx="2698750" cy="647700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0">
                <a:latin typeface="Arial" charset="0"/>
                <a:cs typeface="Arial" charset="0"/>
              </a:rPr>
              <a:t>Адаптеры выходных интерфейсов</a:t>
            </a:r>
          </a:p>
        </p:txBody>
      </p:sp>
      <p:cxnSp>
        <p:nvCxnSpPr>
          <p:cNvPr id="25612" name="AutoShape 11"/>
          <p:cNvCxnSpPr>
            <a:cxnSpLocks noChangeShapeType="1"/>
            <a:stCxn id="15369" idx="3"/>
            <a:endCxn id="15363" idx="1"/>
          </p:cNvCxnSpPr>
          <p:nvPr/>
        </p:nvCxnSpPr>
        <p:spPr bwMode="auto">
          <a:xfrm rot="5400000" flipH="1" flipV="1">
            <a:off x="2879726" y="1557337"/>
            <a:ext cx="1117600" cy="1692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2508" name="Oval 12"/>
          <p:cNvSpPr>
            <a:spLocks noChangeArrowheads="1"/>
          </p:cNvSpPr>
          <p:nvPr/>
        </p:nvSpPr>
        <p:spPr bwMode="auto">
          <a:xfrm>
            <a:off x="1403350" y="3811588"/>
            <a:ext cx="360363" cy="336550"/>
          </a:xfrm>
          <a:prstGeom prst="ellipse">
            <a:avLst/>
          </a:prstGeom>
          <a:solidFill>
            <a:srgbClr val="00FF00">
              <a:alpha val="50195"/>
            </a:srgbClr>
          </a:solidFill>
          <a:ln w="127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2509" name="Oval 13"/>
          <p:cNvSpPr>
            <a:spLocks noChangeArrowheads="1"/>
          </p:cNvSpPr>
          <p:nvPr/>
        </p:nvSpPr>
        <p:spPr bwMode="auto">
          <a:xfrm>
            <a:off x="539750" y="3811588"/>
            <a:ext cx="360363" cy="336550"/>
          </a:xfrm>
          <a:prstGeom prst="ellipse">
            <a:avLst/>
          </a:prstGeom>
          <a:solidFill>
            <a:srgbClr val="00FF00">
              <a:alpha val="50195"/>
            </a:srgbClr>
          </a:solidFill>
          <a:ln w="127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2510" name="Oval 14"/>
          <p:cNvSpPr>
            <a:spLocks noChangeArrowheads="1"/>
          </p:cNvSpPr>
          <p:nvPr/>
        </p:nvSpPr>
        <p:spPr bwMode="auto">
          <a:xfrm>
            <a:off x="971550" y="3811588"/>
            <a:ext cx="360363" cy="336550"/>
          </a:xfrm>
          <a:prstGeom prst="ellipse">
            <a:avLst/>
          </a:prstGeom>
          <a:solidFill>
            <a:srgbClr val="00FF00">
              <a:alpha val="50195"/>
            </a:srgbClr>
          </a:solidFill>
          <a:ln w="1270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2511" name="Rectangle 15"/>
          <p:cNvSpPr>
            <a:spLocks noChangeArrowheads="1"/>
          </p:cNvSpPr>
          <p:nvPr/>
        </p:nvSpPr>
        <p:spPr bwMode="auto">
          <a:xfrm>
            <a:off x="468313" y="4148138"/>
            <a:ext cx="1368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 b="0">
                <a:latin typeface="Arial" charset="0"/>
                <a:cs typeface="Arial" charset="0"/>
              </a:rPr>
              <a:t>Стимулы</a:t>
            </a:r>
          </a:p>
        </p:txBody>
      </p:sp>
      <p:sp>
        <p:nvSpPr>
          <p:cNvPr id="362512" name="Line 16"/>
          <p:cNvSpPr>
            <a:spLocks noChangeShapeType="1"/>
          </p:cNvSpPr>
          <p:nvPr/>
        </p:nvSpPr>
        <p:spPr bwMode="auto">
          <a:xfrm>
            <a:off x="1763713" y="40052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2513" name="Oval 17"/>
          <p:cNvSpPr>
            <a:spLocks noChangeArrowheads="1"/>
          </p:cNvSpPr>
          <p:nvPr/>
        </p:nvSpPr>
        <p:spPr bwMode="auto">
          <a:xfrm>
            <a:off x="6588125" y="4552950"/>
            <a:ext cx="360363" cy="3365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2514" name="Oval 18"/>
          <p:cNvSpPr>
            <a:spLocks noChangeArrowheads="1"/>
          </p:cNvSpPr>
          <p:nvPr/>
        </p:nvSpPr>
        <p:spPr bwMode="auto">
          <a:xfrm>
            <a:off x="5724525" y="4552950"/>
            <a:ext cx="360363" cy="3365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2515" name="Oval 19"/>
          <p:cNvSpPr>
            <a:spLocks noChangeArrowheads="1"/>
          </p:cNvSpPr>
          <p:nvPr/>
        </p:nvSpPr>
        <p:spPr bwMode="auto">
          <a:xfrm>
            <a:off x="6156325" y="4552950"/>
            <a:ext cx="360363" cy="3365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2516" name="Rectangle 20"/>
          <p:cNvSpPr>
            <a:spLocks noChangeArrowheads="1"/>
          </p:cNvSpPr>
          <p:nvPr/>
        </p:nvSpPr>
        <p:spPr bwMode="auto">
          <a:xfrm>
            <a:off x="5653088" y="5033963"/>
            <a:ext cx="13684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 b="0">
                <a:latin typeface="Arial" charset="0"/>
                <a:cs typeface="Arial" charset="0"/>
              </a:rPr>
              <a:t>Реакции</a:t>
            </a:r>
            <a:endParaRPr lang="en-US" sz="1600" b="0">
              <a:latin typeface="Arial" charset="0"/>
              <a:cs typeface="Arial" charset="0"/>
            </a:endParaRPr>
          </a:p>
          <a:p>
            <a:pPr algn="ctr"/>
            <a:r>
              <a:rPr lang="en-US" sz="1600" b="0">
                <a:latin typeface="Arial" charset="0"/>
                <a:cs typeface="Arial" charset="0"/>
              </a:rPr>
              <a:t>HDL-</a:t>
            </a:r>
            <a:r>
              <a:rPr lang="ru-RU" sz="1600" b="0">
                <a:latin typeface="Arial" charset="0"/>
                <a:cs typeface="Arial" charset="0"/>
              </a:rPr>
              <a:t>модели</a:t>
            </a:r>
          </a:p>
        </p:txBody>
      </p:sp>
      <p:sp>
        <p:nvSpPr>
          <p:cNvPr id="362517" name="Oval 21"/>
          <p:cNvSpPr>
            <a:spLocks noChangeArrowheads="1"/>
          </p:cNvSpPr>
          <p:nvPr/>
        </p:nvSpPr>
        <p:spPr bwMode="auto">
          <a:xfrm>
            <a:off x="6588125" y="3668713"/>
            <a:ext cx="360363" cy="336550"/>
          </a:xfrm>
          <a:prstGeom prst="ellipse">
            <a:avLst/>
          </a:prstGeom>
          <a:solidFill>
            <a:srgbClr val="3366FF">
              <a:alpha val="50195"/>
            </a:srgbClr>
          </a:solidFill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2518" name="Oval 22"/>
          <p:cNvSpPr>
            <a:spLocks noChangeArrowheads="1"/>
          </p:cNvSpPr>
          <p:nvPr/>
        </p:nvSpPr>
        <p:spPr bwMode="auto">
          <a:xfrm>
            <a:off x="5724525" y="3668713"/>
            <a:ext cx="360363" cy="336550"/>
          </a:xfrm>
          <a:prstGeom prst="ellipse">
            <a:avLst/>
          </a:prstGeom>
          <a:solidFill>
            <a:srgbClr val="3366FF">
              <a:alpha val="50195"/>
            </a:srgbClr>
          </a:solidFill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2519" name="Oval 23"/>
          <p:cNvSpPr>
            <a:spLocks noChangeArrowheads="1"/>
          </p:cNvSpPr>
          <p:nvPr/>
        </p:nvSpPr>
        <p:spPr bwMode="auto">
          <a:xfrm>
            <a:off x="6156325" y="3668713"/>
            <a:ext cx="360363" cy="336550"/>
          </a:xfrm>
          <a:prstGeom prst="ellipse">
            <a:avLst/>
          </a:prstGeom>
          <a:solidFill>
            <a:srgbClr val="3366FF">
              <a:alpha val="50195"/>
            </a:srgbClr>
          </a:solidFill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2520" name="Rectangle 24"/>
          <p:cNvSpPr>
            <a:spLocks noChangeArrowheads="1"/>
          </p:cNvSpPr>
          <p:nvPr/>
        </p:nvSpPr>
        <p:spPr bwMode="auto">
          <a:xfrm>
            <a:off x="5653088" y="3068638"/>
            <a:ext cx="1368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 b="0">
                <a:latin typeface="Arial" charset="0"/>
                <a:cs typeface="Arial" charset="0"/>
              </a:rPr>
              <a:t>Эталонные</a:t>
            </a:r>
          </a:p>
          <a:p>
            <a:pPr algn="ctr"/>
            <a:r>
              <a:rPr lang="ru-RU" sz="1600" b="0">
                <a:latin typeface="Arial" charset="0"/>
                <a:cs typeface="Arial" charset="0"/>
              </a:rPr>
              <a:t>реакции</a:t>
            </a:r>
          </a:p>
        </p:txBody>
      </p:sp>
      <p:sp>
        <p:nvSpPr>
          <p:cNvPr id="362521" name="Line 25"/>
          <p:cNvSpPr>
            <a:spLocks noChangeShapeType="1"/>
          </p:cNvSpPr>
          <p:nvPr/>
        </p:nvSpPr>
        <p:spPr bwMode="auto">
          <a:xfrm flipH="1">
            <a:off x="7019925" y="4724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2522" name="Line 26"/>
          <p:cNvSpPr>
            <a:spLocks noChangeShapeType="1"/>
          </p:cNvSpPr>
          <p:nvPr/>
        </p:nvSpPr>
        <p:spPr bwMode="auto">
          <a:xfrm flipH="1">
            <a:off x="5003800" y="38608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2523" name="Line 27"/>
          <p:cNvSpPr>
            <a:spLocks noChangeShapeType="1"/>
          </p:cNvSpPr>
          <p:nvPr/>
        </p:nvSpPr>
        <p:spPr bwMode="auto">
          <a:xfrm flipH="1">
            <a:off x="5003800" y="47244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2524" name="Line 28"/>
          <p:cNvSpPr>
            <a:spLocks noChangeShapeType="1"/>
          </p:cNvSpPr>
          <p:nvPr/>
        </p:nvSpPr>
        <p:spPr bwMode="auto">
          <a:xfrm>
            <a:off x="5003800" y="328453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62525" name="AutoShape 29"/>
          <p:cNvCxnSpPr>
            <a:cxnSpLocks noChangeShapeType="1"/>
            <a:stCxn id="362518" idx="4"/>
            <a:endCxn id="362513" idx="0"/>
          </p:cNvCxnSpPr>
          <p:nvPr/>
        </p:nvCxnSpPr>
        <p:spPr bwMode="auto">
          <a:xfrm rot="16200000" flipH="1">
            <a:off x="6063456" y="3847307"/>
            <a:ext cx="547687" cy="863600"/>
          </a:xfrm>
          <a:prstGeom prst="curvedConnector3">
            <a:avLst>
              <a:gd name="adj1" fmla="val 49856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2526" name="AutoShape 30"/>
          <p:cNvCxnSpPr>
            <a:cxnSpLocks noChangeShapeType="1"/>
            <a:stCxn id="362517" idx="4"/>
            <a:endCxn id="362514" idx="0"/>
          </p:cNvCxnSpPr>
          <p:nvPr/>
        </p:nvCxnSpPr>
        <p:spPr bwMode="auto">
          <a:xfrm rot="5400000">
            <a:off x="6063456" y="3847307"/>
            <a:ext cx="547687" cy="863600"/>
          </a:xfrm>
          <a:prstGeom prst="curvedConnector3">
            <a:avLst>
              <a:gd name="adj1" fmla="val 49856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2527" name="AutoShape 31"/>
          <p:cNvCxnSpPr>
            <a:cxnSpLocks noChangeShapeType="1"/>
            <a:stCxn id="362519" idx="4"/>
            <a:endCxn id="362515" idx="0"/>
          </p:cNvCxnSpPr>
          <p:nvPr/>
        </p:nvCxnSpPr>
        <p:spPr bwMode="auto">
          <a:xfrm rot="5400000">
            <a:off x="6063456" y="4279107"/>
            <a:ext cx="547687" cy="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2528" name="Line 32"/>
          <p:cNvSpPr>
            <a:spLocks noChangeShapeType="1"/>
          </p:cNvSpPr>
          <p:nvPr/>
        </p:nvSpPr>
        <p:spPr bwMode="auto">
          <a:xfrm>
            <a:off x="3563938" y="48688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2529" name="Line 33"/>
          <p:cNvSpPr>
            <a:spLocks noChangeShapeType="1"/>
          </p:cNvSpPr>
          <p:nvPr/>
        </p:nvSpPr>
        <p:spPr bwMode="auto">
          <a:xfrm>
            <a:off x="4572000" y="48688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2530" name="Line 34"/>
          <p:cNvSpPr>
            <a:spLocks noChangeShapeType="1"/>
          </p:cNvSpPr>
          <p:nvPr/>
        </p:nvSpPr>
        <p:spPr bwMode="auto">
          <a:xfrm>
            <a:off x="4068763" y="56610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2531" name="Rectangle 35"/>
          <p:cNvSpPr>
            <a:spLocks noChangeArrowheads="1"/>
          </p:cNvSpPr>
          <p:nvPr/>
        </p:nvSpPr>
        <p:spPr bwMode="auto">
          <a:xfrm>
            <a:off x="3419475" y="5876925"/>
            <a:ext cx="1368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 b="0">
                <a:latin typeface="Arial" charset="0"/>
                <a:cs typeface="Arial" charset="0"/>
              </a:rPr>
              <a:t>Вердикт</a:t>
            </a:r>
          </a:p>
        </p:txBody>
      </p:sp>
      <p:grpSp>
        <p:nvGrpSpPr>
          <p:cNvPr id="11" name="Группа 10"/>
          <p:cNvGrpSpPr>
            <a:grpSpLocks/>
          </p:cNvGrpSpPr>
          <p:nvPr/>
        </p:nvGrpSpPr>
        <p:grpSpPr bwMode="auto">
          <a:xfrm>
            <a:off x="2016125" y="2708275"/>
            <a:ext cx="2087563" cy="1296988"/>
            <a:chOff x="2015728" y="2708920"/>
            <a:chExt cx="2087959" cy="1296344"/>
          </a:xfrm>
        </p:grpSpPr>
        <p:cxnSp>
          <p:nvCxnSpPr>
            <p:cNvPr id="15399" name="Прямая соединительная линия 2"/>
            <p:cNvCxnSpPr>
              <a:cxnSpLocks noChangeShapeType="1"/>
            </p:cNvCxnSpPr>
            <p:nvPr/>
          </p:nvCxnSpPr>
          <p:spPr bwMode="auto">
            <a:xfrm flipV="1">
              <a:off x="2015728" y="2708920"/>
              <a:ext cx="0" cy="12963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0" name="Прямая соединительная линия 4"/>
            <p:cNvCxnSpPr>
              <a:cxnSpLocks noChangeShapeType="1"/>
            </p:cNvCxnSpPr>
            <p:nvPr/>
          </p:nvCxnSpPr>
          <p:spPr bwMode="auto">
            <a:xfrm>
              <a:off x="2015728" y="2708920"/>
              <a:ext cx="2087959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1" name="Прямая со стрелкой 6"/>
            <p:cNvCxnSpPr>
              <a:cxnSpLocks noChangeShapeType="1"/>
              <a:endCxn id="15367" idx="0"/>
            </p:cNvCxnSpPr>
            <p:nvPr/>
          </p:nvCxnSpPr>
          <p:spPr bwMode="auto">
            <a:xfrm flipH="1">
              <a:off x="4102101" y="2708920"/>
              <a:ext cx="1586" cy="25335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8169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8" grpId="0" animBg="1"/>
      <p:bldP spid="362509" grpId="0" animBg="1"/>
      <p:bldP spid="362510" grpId="0" animBg="1"/>
      <p:bldP spid="362511" grpId="0"/>
      <p:bldP spid="362512" grpId="0" animBg="1"/>
      <p:bldP spid="362513" grpId="0" animBg="1"/>
      <p:bldP spid="362514" grpId="0" animBg="1"/>
      <p:bldP spid="362515" grpId="0" animBg="1"/>
      <p:bldP spid="362516" grpId="0"/>
      <p:bldP spid="362517" grpId="0" animBg="1"/>
      <p:bldP spid="362518" grpId="0" animBg="1"/>
      <p:bldP spid="362519" grpId="0" animBg="1"/>
      <p:bldP spid="362520" grpId="0"/>
      <p:bldP spid="362521" grpId="0" animBg="1"/>
      <p:bldP spid="362522" grpId="0" animBg="1"/>
      <p:bldP spid="362523" grpId="0" animBg="1"/>
      <p:bldP spid="362524" grpId="0" animBg="1"/>
      <p:bldP spid="362528" grpId="0" animBg="1"/>
      <p:bldP spid="362529" grpId="0" animBg="1"/>
      <p:bldP spid="362530" grpId="0" animBg="1"/>
      <p:bldP spid="3625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Типы арбитров реакций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6792"/>
            <a:ext cx="8075613" cy="4392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Детерминированный арбитр на основе модели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smtClean="0"/>
              <a:t>	arbiter</a:t>
            </a:r>
            <a:r>
              <a:rPr lang="en-US" sz="2400" dirty="0" smtClean="0"/>
              <a:t>: 2</a:t>
            </a:r>
            <a:r>
              <a:rPr lang="en-US" sz="2400" i="1" baseline="30000" dirty="0" smtClean="0"/>
              <a:t>Reaction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 </a:t>
            </a:r>
            <a:r>
              <a:rPr lang="en-US" sz="2400" i="1" dirty="0" smtClean="0">
                <a:sym typeface="Symbol" pitchFamily="18" charset="2"/>
              </a:rPr>
              <a:t>Reaction </a:t>
            </a:r>
            <a:r>
              <a:rPr lang="en-US" sz="2400" dirty="0" smtClean="0">
                <a:sym typeface="Symbol" pitchFamily="18" charset="2"/>
              </a:rPr>
              <a:t> {</a:t>
            </a:r>
            <a:r>
              <a:rPr lang="en-US" sz="2400" i="1" dirty="0" smtClean="0">
                <a:sym typeface="Symbol" pitchFamily="18" charset="2"/>
              </a:rPr>
              <a:t>fail</a:t>
            </a:r>
            <a:r>
              <a:rPr lang="en-US" sz="2400" dirty="0" smtClean="0">
                <a:sym typeface="Symbol" pitchFamily="18" charset="2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Адаптивный арбитр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smtClean="0"/>
              <a:t>	arbiter</a:t>
            </a:r>
            <a:r>
              <a:rPr lang="en-US" sz="2400" dirty="0" smtClean="0"/>
              <a:t>: 2</a:t>
            </a:r>
            <a:r>
              <a:rPr lang="en-US" sz="2400" i="1" baseline="30000" dirty="0" smtClean="0"/>
              <a:t>Reaction</a:t>
            </a:r>
            <a:r>
              <a:rPr lang="en-US" sz="2400" dirty="0" smtClean="0">
                <a:sym typeface="Symbol" pitchFamily="18" charset="2"/>
              </a:rPr>
              <a:t> </a:t>
            </a:r>
            <a:r>
              <a:rPr lang="en-US" sz="2400" i="1" dirty="0" smtClean="0">
                <a:sym typeface="Symbol" pitchFamily="18" charset="2"/>
              </a:rPr>
              <a:t>Reaction </a:t>
            </a:r>
            <a:r>
              <a:rPr lang="en-US" sz="2400" dirty="0" smtClean="0">
                <a:sym typeface="Symbol" pitchFamily="18" charset="2"/>
              </a:rPr>
              <a:t> </a:t>
            </a:r>
            <a:r>
              <a:rPr lang="en-US" sz="2400" i="1" dirty="0" smtClean="0">
                <a:sym typeface="Symbol" pitchFamily="18" charset="2"/>
              </a:rPr>
              <a:t>Reaction </a:t>
            </a:r>
            <a:r>
              <a:rPr lang="en-US" sz="2400" dirty="0" smtClean="0">
                <a:sym typeface="Symbol" pitchFamily="18" charset="2"/>
              </a:rPr>
              <a:t> {</a:t>
            </a:r>
            <a:r>
              <a:rPr lang="en-US" sz="2400" i="1" dirty="0" smtClean="0">
                <a:sym typeface="Symbol" pitchFamily="18" charset="2"/>
              </a:rPr>
              <a:t>fail</a:t>
            </a:r>
            <a:r>
              <a:rPr lang="en-US" sz="2400" dirty="0" smtClean="0">
                <a:sym typeface="Symbol" pitchFamily="18" charset="2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Двухуровневый арбитр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smtClean="0"/>
              <a:t>	arbiter</a:t>
            </a:r>
            <a:r>
              <a:rPr lang="en-US" sz="2400" dirty="0" smtClean="0"/>
              <a:t>(</a:t>
            </a:r>
            <a:r>
              <a:rPr lang="en-US" sz="2400" i="1" dirty="0" smtClean="0"/>
              <a:t>reactions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 </a:t>
            </a:r>
            <a:r>
              <a:rPr lang="en-US" sz="2400" i="1" dirty="0" smtClean="0">
                <a:sym typeface="Symbol" pitchFamily="18" charset="2"/>
              </a:rPr>
              <a:t>arbiter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arbiter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reactions</a:t>
            </a:r>
            <a:r>
              <a:rPr lang="en-US" sz="2400" dirty="0" smtClean="0">
                <a:sym typeface="Symbol" pitchFamily="18" charset="2"/>
              </a:rPr>
              <a:t>), </a:t>
            </a:r>
            <a:r>
              <a:rPr lang="en-US" sz="2400" i="1" dirty="0" smtClean="0">
                <a:sym typeface="Symbol" pitchFamily="18" charset="2"/>
              </a:rPr>
              <a:t>reaction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ru-RU" sz="2400" dirty="0" smtClean="0"/>
              <a:t>Недетерминированный арбитр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800" i="1" dirty="0" smtClean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</a:pPr>
            <a:endParaRPr lang="en-US" sz="400" i="1" baseline="300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ru-RU" sz="2400" dirty="0" smtClean="0"/>
              <a:t>Адаптивный арбитр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00" dirty="0" smtClean="0"/>
          </a:p>
        </p:txBody>
      </p:sp>
      <p:sp>
        <p:nvSpPr>
          <p:cNvPr id="16389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8D5A459B-D98C-4903-A761-9C87A83964B4}" type="slidenum">
              <a:rPr lang="ru-RU" b="0" smtClean="0">
                <a:latin typeface="Arial Black" pitchFamily="34" charset="0"/>
              </a:rPr>
              <a:pPr eaLnBrk="1" hangingPunct="1"/>
              <a:t>14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35839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Детерминированный арбитр</a:t>
            </a:r>
          </a:p>
        </p:txBody>
      </p:sp>
      <p:sp>
        <p:nvSpPr>
          <p:cNvPr id="17467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1DC18E12-B020-42EA-B4E3-E1555261409D}" type="slidenum">
              <a:rPr lang="ru-RU" b="0" smtClean="0">
                <a:latin typeface="Arial Black" pitchFamily="34" charset="0"/>
              </a:rPr>
              <a:pPr eaLnBrk="1" hangingPunct="1"/>
              <a:t>15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1187450" y="4506913"/>
            <a:ext cx="2014538" cy="217487"/>
            <a:chOff x="3698" y="1797"/>
            <a:chExt cx="1269" cy="137"/>
          </a:xfrm>
        </p:grpSpPr>
        <p:sp>
          <p:nvSpPr>
            <p:cNvPr id="17524" name="Line 4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25" name="Line 5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26" name="Line 6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27" name="Line 7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28" name="Line 8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29" name="Line 9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30" name="Line 10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31" name="Line 11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32" name="Line 12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33" name="Line 13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34" name="Line 14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35" name="Line 15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36" name="Line 16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17412" name="Rectangle 17"/>
          <p:cNvSpPr>
            <a:spLocks noChangeArrowheads="1"/>
          </p:cNvSpPr>
          <p:nvPr/>
        </p:nvSpPr>
        <p:spPr bwMode="auto">
          <a:xfrm>
            <a:off x="776288" y="4002088"/>
            <a:ext cx="17287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600" b="0">
              <a:latin typeface="Arial" charset="0"/>
            </a:endParaRPr>
          </a:p>
        </p:txBody>
      </p:sp>
      <p:grpSp>
        <p:nvGrpSpPr>
          <p:cNvPr id="17413" name="Group 24"/>
          <p:cNvGrpSpPr>
            <a:grpSpLocks/>
          </p:cNvGrpSpPr>
          <p:nvPr/>
        </p:nvGrpSpPr>
        <p:grpSpPr bwMode="auto">
          <a:xfrm>
            <a:off x="2917825" y="4506913"/>
            <a:ext cx="2014538" cy="217487"/>
            <a:chOff x="3698" y="1797"/>
            <a:chExt cx="1269" cy="137"/>
          </a:xfrm>
        </p:grpSpPr>
        <p:sp>
          <p:nvSpPr>
            <p:cNvPr id="17511" name="Line 25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12" name="Line 26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13" name="Line 27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14" name="Line 28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15" name="Line 29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16" name="Line 30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17" name="Line 31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18" name="Line 32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19" name="Line 33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20" name="Line 34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21" name="Line 35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22" name="Line 36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23" name="Line 37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7414" name="Group 38"/>
          <p:cNvGrpSpPr>
            <a:grpSpLocks/>
          </p:cNvGrpSpPr>
          <p:nvPr/>
        </p:nvGrpSpPr>
        <p:grpSpPr bwMode="auto">
          <a:xfrm>
            <a:off x="4645025" y="4505325"/>
            <a:ext cx="2014538" cy="217488"/>
            <a:chOff x="3698" y="1797"/>
            <a:chExt cx="1269" cy="137"/>
          </a:xfrm>
        </p:grpSpPr>
        <p:sp>
          <p:nvSpPr>
            <p:cNvPr id="17498" name="Line 39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99" name="Line 40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00" name="Line 41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01" name="Line 42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02" name="Line 43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03" name="Line 44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04" name="Line 45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05" name="Line 46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06" name="Line 47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07" name="Line 48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08" name="Line 49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09" name="Line 50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510" name="Line 51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7415" name="Group 52"/>
          <p:cNvGrpSpPr>
            <a:grpSpLocks/>
          </p:cNvGrpSpPr>
          <p:nvPr/>
        </p:nvGrpSpPr>
        <p:grpSpPr bwMode="auto">
          <a:xfrm>
            <a:off x="6373813" y="4506913"/>
            <a:ext cx="2014537" cy="217487"/>
            <a:chOff x="3698" y="1797"/>
            <a:chExt cx="1269" cy="137"/>
          </a:xfrm>
        </p:grpSpPr>
        <p:sp>
          <p:nvSpPr>
            <p:cNvPr id="17485" name="Line 53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86" name="Line 54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87" name="Line 55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88" name="Line 56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89" name="Line 57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90" name="Line 58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91" name="Line 59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92" name="Line 60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93" name="Line 61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94" name="Line 62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95" name="Line 63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96" name="Line 64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97" name="Line 65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7416" name="Group 66"/>
          <p:cNvGrpSpPr>
            <a:grpSpLocks/>
          </p:cNvGrpSpPr>
          <p:nvPr/>
        </p:nvGrpSpPr>
        <p:grpSpPr bwMode="auto">
          <a:xfrm>
            <a:off x="4622800" y="5083175"/>
            <a:ext cx="2016125" cy="217488"/>
            <a:chOff x="612" y="1797"/>
            <a:chExt cx="1270" cy="137"/>
          </a:xfrm>
        </p:grpSpPr>
        <p:sp>
          <p:nvSpPr>
            <p:cNvPr id="17480" name="Line 67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81" name="Line 68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82" name="Line 69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83" name="Line 70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84" name="Line 71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7417" name="Group 72"/>
          <p:cNvGrpSpPr>
            <a:grpSpLocks/>
          </p:cNvGrpSpPr>
          <p:nvPr/>
        </p:nvGrpSpPr>
        <p:grpSpPr bwMode="auto">
          <a:xfrm>
            <a:off x="6372225" y="5083175"/>
            <a:ext cx="2016125" cy="217488"/>
            <a:chOff x="612" y="1797"/>
            <a:chExt cx="1270" cy="137"/>
          </a:xfrm>
        </p:grpSpPr>
        <p:sp>
          <p:nvSpPr>
            <p:cNvPr id="17475" name="Line 73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76" name="Line 74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77" name="Line 75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78" name="Line 76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7479" name="Line 77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17418" name="Line 78"/>
          <p:cNvSpPr>
            <a:spLocks noChangeShapeType="1"/>
          </p:cNvSpPr>
          <p:nvPr/>
        </p:nvSpPr>
        <p:spPr bwMode="auto">
          <a:xfrm>
            <a:off x="1166813" y="5299075"/>
            <a:ext cx="3455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Line 79"/>
          <p:cNvSpPr>
            <a:spLocks noChangeShapeType="1"/>
          </p:cNvSpPr>
          <p:nvPr/>
        </p:nvSpPr>
        <p:spPr bwMode="auto">
          <a:xfrm flipV="1">
            <a:off x="1187450" y="5010150"/>
            <a:ext cx="7200900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Oval 81"/>
          <p:cNvSpPr>
            <a:spLocks noChangeArrowheads="1"/>
          </p:cNvSpPr>
          <p:nvPr/>
        </p:nvSpPr>
        <p:spPr bwMode="auto">
          <a:xfrm>
            <a:off x="5003800" y="5226050"/>
            <a:ext cx="431800" cy="360363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sp>
        <p:nvSpPr>
          <p:cNvPr id="17421" name="Text Box 83"/>
          <p:cNvSpPr txBox="1">
            <a:spLocks noChangeArrowheads="1"/>
          </p:cNvSpPr>
          <p:nvPr/>
        </p:nvSpPr>
        <p:spPr bwMode="auto">
          <a:xfrm>
            <a:off x="468313" y="4003675"/>
            <a:ext cx="2633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Реакции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HDL-</a:t>
            </a:r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модели</a:t>
            </a:r>
          </a:p>
        </p:txBody>
      </p:sp>
      <p:sp>
        <p:nvSpPr>
          <p:cNvPr id="17422" name="Text Box 85"/>
          <p:cNvSpPr txBox="1">
            <a:spLocks noChangeArrowheads="1"/>
          </p:cNvSpPr>
          <p:nvPr/>
        </p:nvSpPr>
        <p:spPr bwMode="auto">
          <a:xfrm>
            <a:off x="469900" y="1700213"/>
            <a:ext cx="24209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Эталонные реакции</a:t>
            </a:r>
          </a:p>
        </p:txBody>
      </p:sp>
      <p:sp>
        <p:nvSpPr>
          <p:cNvPr id="17423" name="Text Box 86"/>
          <p:cNvSpPr txBox="1">
            <a:spLocks noChangeArrowheads="1"/>
          </p:cNvSpPr>
          <p:nvPr/>
        </p:nvSpPr>
        <p:spPr bwMode="auto">
          <a:xfrm>
            <a:off x="468313" y="2132013"/>
            <a:ext cx="141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send</a:t>
            </a:r>
            <a:r>
              <a:rPr lang="en-US" b="0">
                <a:latin typeface="Courier New" pitchFamily="49" charset="0"/>
              </a:rPr>
              <a:t>(R1);</a:t>
            </a:r>
          </a:p>
        </p:txBody>
      </p:sp>
      <p:sp>
        <p:nvSpPr>
          <p:cNvPr id="17424" name="Text Box 87"/>
          <p:cNvSpPr txBox="1">
            <a:spLocks noChangeArrowheads="1"/>
          </p:cNvSpPr>
          <p:nvPr/>
        </p:nvSpPr>
        <p:spPr bwMode="auto">
          <a:xfrm>
            <a:off x="468313" y="2989263"/>
            <a:ext cx="141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send</a:t>
            </a:r>
            <a:r>
              <a:rPr lang="en-US" b="0">
                <a:latin typeface="Courier New" pitchFamily="49" charset="0"/>
              </a:rPr>
              <a:t>(R2);</a:t>
            </a:r>
          </a:p>
        </p:txBody>
      </p:sp>
      <p:sp>
        <p:nvSpPr>
          <p:cNvPr id="17425" name="Text Box 89"/>
          <p:cNvSpPr txBox="1">
            <a:spLocks noChangeArrowheads="1"/>
          </p:cNvSpPr>
          <p:nvPr/>
        </p:nvSpPr>
        <p:spPr bwMode="auto">
          <a:xfrm>
            <a:off x="593725" y="2551113"/>
            <a:ext cx="593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b="0">
                <a:latin typeface="Courier New" pitchFamily="49" charset="0"/>
              </a:rPr>
              <a:t>...</a:t>
            </a:r>
            <a:endParaRPr lang="ru-RU" b="0">
              <a:latin typeface="Courier New" pitchFamily="49" charset="0"/>
            </a:endParaRPr>
          </a:p>
        </p:txBody>
      </p:sp>
      <p:sp>
        <p:nvSpPr>
          <p:cNvPr id="17426" name="Oval 94"/>
          <p:cNvSpPr>
            <a:spLocks noChangeArrowheads="1"/>
          </p:cNvSpPr>
          <p:nvPr/>
        </p:nvSpPr>
        <p:spPr bwMode="auto">
          <a:xfrm>
            <a:off x="3203575" y="2551113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7427" name="Oval 95"/>
          <p:cNvSpPr>
            <a:spLocks noChangeArrowheads="1"/>
          </p:cNvSpPr>
          <p:nvPr/>
        </p:nvSpPr>
        <p:spPr bwMode="auto">
          <a:xfrm>
            <a:off x="2771775" y="2551113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7428" name="Oval 96"/>
          <p:cNvSpPr>
            <a:spLocks noChangeArrowheads="1"/>
          </p:cNvSpPr>
          <p:nvPr/>
        </p:nvSpPr>
        <p:spPr bwMode="auto">
          <a:xfrm>
            <a:off x="2339975" y="2551113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7429" name="Oval 97"/>
          <p:cNvSpPr>
            <a:spLocks noChangeArrowheads="1"/>
          </p:cNvSpPr>
          <p:nvPr/>
        </p:nvSpPr>
        <p:spPr bwMode="auto">
          <a:xfrm>
            <a:off x="1908175" y="2551113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7430" name="Oval 99"/>
          <p:cNvSpPr>
            <a:spLocks noChangeArrowheads="1"/>
          </p:cNvSpPr>
          <p:nvPr/>
        </p:nvSpPr>
        <p:spPr bwMode="auto">
          <a:xfrm>
            <a:off x="3203575" y="2557463"/>
            <a:ext cx="433388" cy="358775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cxnSp>
        <p:nvCxnSpPr>
          <p:cNvPr id="17431" name="AutoShape 100"/>
          <p:cNvCxnSpPr>
            <a:cxnSpLocks noChangeShapeType="1"/>
            <a:stCxn id="17423" idx="3"/>
            <a:endCxn id="17430" idx="0"/>
          </p:cNvCxnSpPr>
          <p:nvPr/>
        </p:nvCxnSpPr>
        <p:spPr bwMode="auto">
          <a:xfrm>
            <a:off x="1881188" y="2316163"/>
            <a:ext cx="1539875" cy="241300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2" name="AutoShape 101"/>
          <p:cNvCxnSpPr>
            <a:cxnSpLocks noChangeShapeType="1"/>
            <a:stCxn id="17424" idx="3"/>
            <a:endCxn id="17427" idx="4"/>
          </p:cNvCxnSpPr>
          <p:nvPr/>
        </p:nvCxnSpPr>
        <p:spPr bwMode="auto">
          <a:xfrm flipV="1">
            <a:off x="1881188" y="2911475"/>
            <a:ext cx="1106487" cy="261938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3" name="Oval 102"/>
          <p:cNvSpPr>
            <a:spLocks noChangeArrowheads="1"/>
          </p:cNvSpPr>
          <p:nvPr/>
        </p:nvSpPr>
        <p:spPr bwMode="auto">
          <a:xfrm>
            <a:off x="2771775" y="2557463"/>
            <a:ext cx="433388" cy="358775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R2</a:t>
            </a:r>
            <a:endParaRPr lang="ru-RU" sz="2000"/>
          </a:p>
        </p:txBody>
      </p:sp>
      <p:sp>
        <p:nvSpPr>
          <p:cNvPr id="17434" name="AutoShape 114"/>
          <p:cNvSpPr>
            <a:spLocks noChangeArrowheads="1"/>
          </p:cNvSpPr>
          <p:nvPr/>
        </p:nvSpPr>
        <p:spPr bwMode="auto">
          <a:xfrm rot="5400000">
            <a:off x="4824413" y="2887663"/>
            <a:ext cx="792162" cy="1008062"/>
          </a:xfrm>
          <a:prstGeom prst="flowChartDelay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600" b="0">
                <a:latin typeface="Arial" charset="0"/>
              </a:rPr>
              <a:t>Арбитр</a:t>
            </a:r>
            <a:endParaRPr lang="en-US" sz="1600" b="0">
              <a:latin typeface="Arial" charset="0"/>
            </a:endParaRPr>
          </a:p>
          <a:p>
            <a:pPr algn="ctr"/>
            <a:r>
              <a:rPr lang="ru-RU" sz="1600" b="0">
                <a:latin typeface="Arial" charset="0"/>
              </a:rPr>
              <a:t>реакций</a:t>
            </a:r>
          </a:p>
        </p:txBody>
      </p:sp>
      <p:cxnSp>
        <p:nvCxnSpPr>
          <p:cNvPr id="17435" name="AutoShape 116"/>
          <p:cNvCxnSpPr>
            <a:cxnSpLocks noChangeShapeType="1"/>
            <a:stCxn id="17444" idx="1"/>
            <a:endCxn id="17434" idx="1"/>
          </p:cNvCxnSpPr>
          <p:nvPr/>
        </p:nvCxnSpPr>
        <p:spPr bwMode="auto">
          <a:xfrm>
            <a:off x="3851275" y="2744788"/>
            <a:ext cx="1371600" cy="25241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6" name="Oval 117"/>
          <p:cNvSpPr>
            <a:spLocks noChangeArrowheads="1"/>
          </p:cNvSpPr>
          <p:nvPr/>
        </p:nvSpPr>
        <p:spPr bwMode="auto">
          <a:xfrm>
            <a:off x="5003800" y="4005263"/>
            <a:ext cx="433388" cy="358775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cxnSp>
        <p:nvCxnSpPr>
          <p:cNvPr id="17437" name="AutoShape 118"/>
          <p:cNvCxnSpPr>
            <a:cxnSpLocks noChangeShapeType="1"/>
            <a:stCxn id="17434" idx="3"/>
            <a:endCxn id="17436" idx="0"/>
          </p:cNvCxnSpPr>
          <p:nvPr/>
        </p:nvCxnSpPr>
        <p:spPr bwMode="auto">
          <a:xfrm rot="5400000">
            <a:off x="5114132" y="3896519"/>
            <a:ext cx="215900" cy="1587"/>
          </a:xfrm>
          <a:prstGeom prst="bentConnector3">
            <a:avLst>
              <a:gd name="adj1" fmla="val 4926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8" name="Oval 119"/>
          <p:cNvSpPr>
            <a:spLocks noChangeArrowheads="1"/>
          </p:cNvSpPr>
          <p:nvPr/>
        </p:nvSpPr>
        <p:spPr bwMode="auto">
          <a:xfrm>
            <a:off x="6732588" y="5156200"/>
            <a:ext cx="431800" cy="360363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R2</a:t>
            </a:r>
            <a:endParaRPr lang="ru-RU" sz="2000"/>
          </a:p>
        </p:txBody>
      </p:sp>
      <p:sp>
        <p:nvSpPr>
          <p:cNvPr id="17439" name="Text Box 124"/>
          <p:cNvSpPr txBox="1">
            <a:spLocks noChangeArrowheads="1"/>
          </p:cNvSpPr>
          <p:nvPr/>
        </p:nvSpPr>
        <p:spPr bwMode="auto">
          <a:xfrm>
            <a:off x="5724525" y="3141663"/>
            <a:ext cx="649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sz="1600" b="0">
                <a:latin typeface="Arial" charset="0"/>
              </a:rPr>
              <a:t>FIFO</a:t>
            </a:r>
          </a:p>
        </p:txBody>
      </p:sp>
      <p:grpSp>
        <p:nvGrpSpPr>
          <p:cNvPr id="17440" name="Group 140"/>
          <p:cNvGrpSpPr>
            <a:grpSpLocks/>
          </p:cNvGrpSpPr>
          <p:nvPr/>
        </p:nvGrpSpPr>
        <p:grpSpPr bwMode="auto">
          <a:xfrm>
            <a:off x="5627688" y="5730875"/>
            <a:ext cx="960437" cy="623888"/>
            <a:chOff x="3463" y="3526"/>
            <a:chExt cx="711" cy="393"/>
          </a:xfrm>
        </p:grpSpPr>
        <p:sp>
          <p:nvSpPr>
            <p:cNvPr id="17468" name="AutoShape 130"/>
            <p:cNvSpPr>
              <a:spLocks noChangeArrowheads="1"/>
            </p:cNvSpPr>
            <p:nvPr/>
          </p:nvSpPr>
          <p:spPr bwMode="auto">
            <a:xfrm>
              <a:off x="3705" y="3526"/>
              <a:ext cx="205" cy="191"/>
            </a:xfrm>
            <a:prstGeom prst="flowChartDecision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="0">
                <a:latin typeface="Arial" charset="0"/>
              </a:endParaRPr>
            </a:p>
          </p:txBody>
        </p:sp>
        <p:sp>
          <p:nvSpPr>
            <p:cNvPr id="17469" name="Line 131"/>
            <p:cNvSpPr>
              <a:spLocks noChangeShapeType="1"/>
            </p:cNvSpPr>
            <p:nvPr/>
          </p:nvSpPr>
          <p:spPr bwMode="auto">
            <a:xfrm>
              <a:off x="3603" y="362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7470" name="Line 132"/>
            <p:cNvSpPr>
              <a:spLocks noChangeShapeType="1"/>
            </p:cNvSpPr>
            <p:nvPr/>
          </p:nvSpPr>
          <p:spPr bwMode="auto">
            <a:xfrm flipH="1">
              <a:off x="3603" y="362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7471" name="Line 133"/>
            <p:cNvSpPr>
              <a:spLocks noChangeShapeType="1"/>
            </p:cNvSpPr>
            <p:nvPr/>
          </p:nvSpPr>
          <p:spPr bwMode="auto">
            <a:xfrm flipH="1">
              <a:off x="3910" y="362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7472" name="Text Box 135"/>
            <p:cNvSpPr txBox="1">
              <a:spLocks noChangeArrowheads="1"/>
            </p:cNvSpPr>
            <p:nvPr/>
          </p:nvSpPr>
          <p:spPr bwMode="auto">
            <a:xfrm>
              <a:off x="3463" y="3688"/>
              <a:ext cx="2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9900"/>
                  </a:solidFill>
                  <a:latin typeface="Arial" charset="0"/>
                  <a:sym typeface="Wingdings 2" pitchFamily="18" charset="2"/>
                </a:rPr>
                <a:t></a:t>
              </a:r>
              <a:endParaRPr lang="ru-RU">
                <a:solidFill>
                  <a:srgbClr val="009900"/>
                </a:solidFill>
                <a:latin typeface="Arial" charset="0"/>
                <a:sym typeface="Wingdings 2" pitchFamily="18" charset="2"/>
              </a:endParaRPr>
            </a:p>
          </p:txBody>
        </p:sp>
        <p:sp>
          <p:nvSpPr>
            <p:cNvPr id="17473" name="Rectangle 136"/>
            <p:cNvSpPr>
              <a:spLocks noChangeArrowheads="1"/>
            </p:cNvSpPr>
            <p:nvPr/>
          </p:nvSpPr>
          <p:spPr bwMode="auto">
            <a:xfrm>
              <a:off x="3869" y="3688"/>
              <a:ext cx="3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C0000"/>
                  </a:solidFill>
                  <a:latin typeface="Arial" charset="0"/>
                  <a:sym typeface="Wingdings 2" pitchFamily="18" charset="2"/>
                </a:rPr>
                <a:t>✕</a:t>
              </a:r>
              <a:endParaRPr lang="ru-RU">
                <a:solidFill>
                  <a:srgbClr val="CC0000"/>
                </a:solidFill>
                <a:latin typeface="Arial" charset="0"/>
                <a:sym typeface="Wingdings 2" pitchFamily="18" charset="2"/>
              </a:endParaRPr>
            </a:p>
          </p:txBody>
        </p:sp>
        <p:sp>
          <p:nvSpPr>
            <p:cNvPr id="17474" name="Line 137"/>
            <p:cNvSpPr>
              <a:spLocks noChangeShapeType="1"/>
            </p:cNvSpPr>
            <p:nvPr/>
          </p:nvSpPr>
          <p:spPr bwMode="auto">
            <a:xfrm>
              <a:off x="4013" y="362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7441" name="AutoShape 142"/>
          <p:cNvSpPr>
            <a:spLocks noChangeArrowheads="1"/>
          </p:cNvSpPr>
          <p:nvPr/>
        </p:nvSpPr>
        <p:spPr bwMode="auto">
          <a:xfrm>
            <a:off x="4859338" y="3930650"/>
            <a:ext cx="720725" cy="1728788"/>
          </a:xfrm>
          <a:prstGeom prst="roundRect">
            <a:avLst>
              <a:gd name="adj" fmla="val 50000"/>
            </a:avLst>
          </a:prstGeom>
          <a:solidFill>
            <a:srgbClr val="0000FF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7442" name="AutoShape 143"/>
          <p:cNvCxnSpPr>
            <a:cxnSpLocks noChangeShapeType="1"/>
            <a:stCxn id="17441" idx="3"/>
            <a:endCxn id="17468" idx="0"/>
          </p:cNvCxnSpPr>
          <p:nvPr/>
        </p:nvCxnSpPr>
        <p:spPr bwMode="auto">
          <a:xfrm>
            <a:off x="5580063" y="4795838"/>
            <a:ext cx="512762" cy="935037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3" name="Text Box 145"/>
          <p:cNvSpPr txBox="1">
            <a:spLocks noChangeArrowheads="1"/>
          </p:cNvSpPr>
          <p:nvPr/>
        </p:nvSpPr>
        <p:spPr bwMode="auto">
          <a:xfrm>
            <a:off x="6516688" y="5899150"/>
            <a:ext cx="1296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1600" b="0">
                <a:latin typeface="Arial" charset="0"/>
                <a:sym typeface="Symbol" pitchFamily="18" charset="2"/>
              </a:rPr>
              <a:t>Сравнение</a:t>
            </a:r>
            <a:endParaRPr lang="en-US" sz="1600" b="0">
              <a:latin typeface="Arial" charset="0"/>
              <a:sym typeface="Symbol" pitchFamily="18" charset="2"/>
            </a:endParaRPr>
          </a:p>
        </p:txBody>
      </p:sp>
      <p:sp>
        <p:nvSpPr>
          <p:cNvPr id="17444" name="AutoShape 146"/>
          <p:cNvSpPr>
            <a:spLocks/>
          </p:cNvSpPr>
          <p:nvPr/>
        </p:nvSpPr>
        <p:spPr bwMode="auto">
          <a:xfrm>
            <a:off x="3635375" y="2492375"/>
            <a:ext cx="215900" cy="503238"/>
          </a:xfrm>
          <a:prstGeom prst="rightBrace">
            <a:avLst>
              <a:gd name="adj1" fmla="val 194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45" name="Rectangle 147"/>
          <p:cNvSpPr>
            <a:spLocks noChangeArrowheads="1"/>
          </p:cNvSpPr>
          <p:nvPr/>
        </p:nvSpPr>
        <p:spPr bwMode="auto">
          <a:xfrm>
            <a:off x="6873875" y="1593850"/>
            <a:ext cx="1009650" cy="7207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600" b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7446" name="Line 148"/>
          <p:cNvSpPr>
            <a:spLocks noChangeShapeType="1"/>
          </p:cNvSpPr>
          <p:nvPr/>
        </p:nvSpPr>
        <p:spPr bwMode="auto">
          <a:xfrm flipV="1">
            <a:off x="5938838" y="1738313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7" name="Line 151"/>
          <p:cNvSpPr>
            <a:spLocks noChangeShapeType="1"/>
          </p:cNvSpPr>
          <p:nvPr/>
        </p:nvSpPr>
        <p:spPr bwMode="auto">
          <a:xfrm flipV="1">
            <a:off x="7883525" y="1738313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8" name="Line 152"/>
          <p:cNvSpPr>
            <a:spLocks noChangeShapeType="1"/>
          </p:cNvSpPr>
          <p:nvPr/>
        </p:nvSpPr>
        <p:spPr bwMode="auto">
          <a:xfrm flipV="1">
            <a:off x="5938838" y="1954213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9" name="Line 153"/>
          <p:cNvSpPr>
            <a:spLocks noChangeShapeType="1"/>
          </p:cNvSpPr>
          <p:nvPr/>
        </p:nvSpPr>
        <p:spPr bwMode="auto">
          <a:xfrm flipV="1">
            <a:off x="5938838" y="2144713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0" name="Line 154"/>
          <p:cNvSpPr>
            <a:spLocks noChangeShapeType="1"/>
          </p:cNvSpPr>
          <p:nvPr/>
        </p:nvSpPr>
        <p:spPr bwMode="auto">
          <a:xfrm flipV="1">
            <a:off x="7883525" y="1954213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1" name="Line 155"/>
          <p:cNvSpPr>
            <a:spLocks noChangeShapeType="1"/>
          </p:cNvSpPr>
          <p:nvPr/>
        </p:nvSpPr>
        <p:spPr bwMode="auto">
          <a:xfrm flipV="1">
            <a:off x="7883525" y="2170113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2" name="Text Box 160"/>
          <p:cNvSpPr txBox="1">
            <a:spLocks noChangeArrowheads="1"/>
          </p:cNvSpPr>
          <p:nvPr/>
        </p:nvSpPr>
        <p:spPr bwMode="auto">
          <a:xfrm>
            <a:off x="6154738" y="126841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sz="2000"/>
              <a:t>S</a:t>
            </a:r>
            <a:endParaRPr lang="ru-RU" sz="2000"/>
          </a:p>
        </p:txBody>
      </p:sp>
      <p:sp>
        <p:nvSpPr>
          <p:cNvPr id="17453" name="Text Box 161"/>
          <p:cNvSpPr txBox="1">
            <a:spLocks noChangeArrowheads="1"/>
          </p:cNvSpPr>
          <p:nvPr/>
        </p:nvSpPr>
        <p:spPr bwMode="auto">
          <a:xfrm>
            <a:off x="8135938" y="1268413"/>
            <a:ext cx="395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sz="2000"/>
              <a:t>R</a:t>
            </a:r>
            <a:endParaRPr lang="en-US" sz="2000">
              <a:sym typeface="Symbol" pitchFamily="18" charset="2"/>
            </a:endParaRPr>
          </a:p>
        </p:txBody>
      </p:sp>
      <p:sp>
        <p:nvSpPr>
          <p:cNvPr id="17454" name="Rectangle 162"/>
          <p:cNvSpPr>
            <a:spLocks noChangeArrowheads="1"/>
          </p:cNvSpPr>
          <p:nvPr/>
        </p:nvSpPr>
        <p:spPr bwMode="auto">
          <a:xfrm>
            <a:off x="6299200" y="2341563"/>
            <a:ext cx="2112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latin typeface="Arial" charset="0"/>
              </a:rPr>
              <a:t> </a:t>
            </a:r>
            <a:r>
              <a:rPr lang="ru-RU" sz="1600" b="0">
                <a:latin typeface="Arial" charset="0"/>
              </a:rPr>
              <a:t>Известный порядок</a:t>
            </a:r>
            <a:endParaRPr lang="en-US" sz="1600" b="0">
              <a:latin typeface="Arial" charset="0"/>
            </a:endParaRPr>
          </a:p>
        </p:txBody>
      </p:sp>
      <p:sp>
        <p:nvSpPr>
          <p:cNvPr id="17455" name="AutoShape 163"/>
          <p:cNvSpPr>
            <a:spLocks noChangeArrowheads="1"/>
          </p:cNvSpPr>
          <p:nvPr/>
        </p:nvSpPr>
        <p:spPr bwMode="auto">
          <a:xfrm>
            <a:off x="7162800" y="1700213"/>
            <a:ext cx="215900" cy="217487"/>
          </a:xfrm>
          <a:prstGeom prst="flowChartDelay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56" name="AutoShape 164"/>
          <p:cNvSpPr>
            <a:spLocks noChangeArrowheads="1"/>
          </p:cNvSpPr>
          <p:nvPr/>
        </p:nvSpPr>
        <p:spPr bwMode="auto">
          <a:xfrm>
            <a:off x="7451725" y="1989138"/>
            <a:ext cx="215900" cy="215900"/>
          </a:xfrm>
          <a:prstGeom prst="flowChartDelay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7457" name="AutoShape 171"/>
          <p:cNvCxnSpPr>
            <a:cxnSpLocks noChangeShapeType="1"/>
            <a:stCxn id="17455" idx="3"/>
            <a:endCxn id="17447" idx="0"/>
          </p:cNvCxnSpPr>
          <p:nvPr/>
        </p:nvCxnSpPr>
        <p:spPr bwMode="auto">
          <a:xfrm flipV="1">
            <a:off x="7378700" y="1751013"/>
            <a:ext cx="504825" cy="587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58" name="AutoShape 172"/>
          <p:cNvCxnSpPr>
            <a:cxnSpLocks noChangeShapeType="1"/>
            <a:stCxn id="17455" idx="1"/>
            <a:endCxn id="17446" idx="1"/>
          </p:cNvCxnSpPr>
          <p:nvPr/>
        </p:nvCxnSpPr>
        <p:spPr bwMode="auto">
          <a:xfrm rot="10800000">
            <a:off x="6875463" y="1725613"/>
            <a:ext cx="287337" cy="84137"/>
          </a:xfrm>
          <a:prstGeom prst="curvedConnector4">
            <a:avLst>
              <a:gd name="adj1" fmla="val 49722"/>
              <a:gd name="adj2" fmla="val 17358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59" name="AutoShape 174"/>
          <p:cNvCxnSpPr>
            <a:cxnSpLocks noChangeShapeType="1"/>
            <a:stCxn id="17448" idx="1"/>
            <a:endCxn id="17456" idx="1"/>
          </p:cNvCxnSpPr>
          <p:nvPr/>
        </p:nvCxnSpPr>
        <p:spPr bwMode="auto">
          <a:xfrm rot="5400000" flipV="1">
            <a:off x="7085806" y="1731170"/>
            <a:ext cx="155575" cy="576262"/>
          </a:xfrm>
          <a:prstGeom prst="curvedConnector4">
            <a:avLst>
              <a:gd name="adj1" fmla="val 155102"/>
              <a:gd name="adj2" fmla="val 4986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60" name="AutoShape 175"/>
          <p:cNvCxnSpPr>
            <a:cxnSpLocks noChangeShapeType="1"/>
            <a:stCxn id="17446" idx="1"/>
            <a:endCxn id="17456" idx="1"/>
          </p:cNvCxnSpPr>
          <p:nvPr/>
        </p:nvCxnSpPr>
        <p:spPr bwMode="auto">
          <a:xfrm rot="5400000" flipV="1">
            <a:off x="6977856" y="1623220"/>
            <a:ext cx="371475" cy="576262"/>
          </a:xfrm>
          <a:prstGeom prst="curvedConnector4">
            <a:avLst>
              <a:gd name="adj1" fmla="val 39315"/>
              <a:gd name="adj2" fmla="val 311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61" name="AutoShape 176"/>
          <p:cNvCxnSpPr>
            <a:cxnSpLocks noChangeShapeType="1"/>
            <a:stCxn id="17456" idx="3"/>
            <a:endCxn id="17450" idx="0"/>
          </p:cNvCxnSpPr>
          <p:nvPr/>
        </p:nvCxnSpPr>
        <p:spPr bwMode="auto">
          <a:xfrm flipV="1">
            <a:off x="7667625" y="1966913"/>
            <a:ext cx="215900" cy="1301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62" name="AutoShape 178"/>
          <p:cNvCxnSpPr>
            <a:cxnSpLocks noChangeShapeType="1"/>
            <a:stCxn id="17449" idx="1"/>
            <a:endCxn id="17451" idx="0"/>
          </p:cNvCxnSpPr>
          <p:nvPr/>
        </p:nvCxnSpPr>
        <p:spPr bwMode="auto">
          <a:xfrm rot="5400000" flipV="1">
            <a:off x="7354094" y="1653382"/>
            <a:ext cx="50800" cy="1008062"/>
          </a:xfrm>
          <a:prstGeom prst="curvedConnector5">
            <a:avLst>
              <a:gd name="adj1" fmla="val 271870"/>
              <a:gd name="adj2" fmla="val 49921"/>
              <a:gd name="adj3" fmla="val 2656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63" name="AutoShape 179"/>
          <p:cNvCxnSpPr>
            <a:cxnSpLocks noChangeShapeType="1"/>
            <a:stCxn id="17445" idx="1"/>
            <a:endCxn id="17455" idx="1"/>
          </p:cNvCxnSpPr>
          <p:nvPr/>
        </p:nvCxnSpPr>
        <p:spPr bwMode="auto">
          <a:xfrm rot="10800000" flipH="1">
            <a:off x="6861175" y="1809750"/>
            <a:ext cx="301625" cy="144463"/>
          </a:xfrm>
          <a:prstGeom prst="curvedConnector3">
            <a:avLst>
              <a:gd name="adj1" fmla="val 8263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64" name="AutoShape 181"/>
          <p:cNvCxnSpPr>
            <a:cxnSpLocks noChangeShapeType="1"/>
            <a:stCxn id="17449" idx="1"/>
            <a:endCxn id="17447" idx="0"/>
          </p:cNvCxnSpPr>
          <p:nvPr/>
        </p:nvCxnSpPr>
        <p:spPr bwMode="auto">
          <a:xfrm rot="-5400000">
            <a:off x="7188994" y="1437482"/>
            <a:ext cx="381000" cy="10080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65" name="AutoShape 182"/>
          <p:cNvCxnSpPr>
            <a:cxnSpLocks noChangeShapeType="1"/>
            <a:stCxn id="17446" idx="1"/>
            <a:endCxn id="17447" idx="0"/>
          </p:cNvCxnSpPr>
          <p:nvPr/>
        </p:nvCxnSpPr>
        <p:spPr bwMode="auto">
          <a:xfrm rot="5400000" flipV="1">
            <a:off x="7366794" y="1234282"/>
            <a:ext cx="25400" cy="1008062"/>
          </a:xfrm>
          <a:prstGeom prst="curvedConnector5">
            <a:avLst>
              <a:gd name="adj1" fmla="val -393755"/>
              <a:gd name="adj2" fmla="val 49921"/>
              <a:gd name="adj3" fmla="val -35625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737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Адаптивный арбитр</a:t>
            </a:r>
          </a:p>
        </p:txBody>
      </p:sp>
      <p:sp>
        <p:nvSpPr>
          <p:cNvPr id="18488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DEE81E9B-2E01-48D1-88D6-9A1D3BC93FDF}" type="slidenum">
              <a:rPr lang="ru-RU" b="0" smtClean="0">
                <a:latin typeface="Arial Black" pitchFamily="34" charset="0"/>
              </a:rPr>
              <a:pPr eaLnBrk="1" hangingPunct="1"/>
              <a:t>16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187450" y="4506913"/>
            <a:ext cx="2014538" cy="217487"/>
            <a:chOff x="3698" y="1797"/>
            <a:chExt cx="1269" cy="137"/>
          </a:xfrm>
        </p:grpSpPr>
        <p:sp>
          <p:nvSpPr>
            <p:cNvPr id="18545" name="Line 4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46" name="Line 5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47" name="Line 6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48" name="Line 7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49" name="Line 8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50" name="Line 9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51" name="Line 10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52" name="Line 11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53" name="Line 12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54" name="Line 13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55" name="Line 14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56" name="Line 15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57" name="Line 16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18436" name="Rectangle 17"/>
          <p:cNvSpPr>
            <a:spLocks noChangeArrowheads="1"/>
          </p:cNvSpPr>
          <p:nvPr/>
        </p:nvSpPr>
        <p:spPr bwMode="auto">
          <a:xfrm>
            <a:off x="776288" y="4002088"/>
            <a:ext cx="17287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600" b="0">
              <a:latin typeface="Arial" charset="0"/>
            </a:endParaRPr>
          </a:p>
        </p:txBody>
      </p:sp>
      <p:grpSp>
        <p:nvGrpSpPr>
          <p:cNvPr id="18437" name="Group 18"/>
          <p:cNvGrpSpPr>
            <a:grpSpLocks/>
          </p:cNvGrpSpPr>
          <p:nvPr/>
        </p:nvGrpSpPr>
        <p:grpSpPr bwMode="auto">
          <a:xfrm>
            <a:off x="2917825" y="4506913"/>
            <a:ext cx="2014538" cy="217487"/>
            <a:chOff x="3698" y="1797"/>
            <a:chExt cx="1269" cy="137"/>
          </a:xfrm>
        </p:grpSpPr>
        <p:sp>
          <p:nvSpPr>
            <p:cNvPr id="18532" name="Line 19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33" name="Line 20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34" name="Line 21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35" name="Line 22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36" name="Line 23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37" name="Line 24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38" name="Line 25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39" name="Line 26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40" name="Line 27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41" name="Line 28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42" name="Line 29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43" name="Line 30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44" name="Line 31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8438" name="Group 32"/>
          <p:cNvGrpSpPr>
            <a:grpSpLocks/>
          </p:cNvGrpSpPr>
          <p:nvPr/>
        </p:nvGrpSpPr>
        <p:grpSpPr bwMode="auto">
          <a:xfrm>
            <a:off x="4645025" y="4505325"/>
            <a:ext cx="2014538" cy="217488"/>
            <a:chOff x="3698" y="1797"/>
            <a:chExt cx="1269" cy="137"/>
          </a:xfrm>
        </p:grpSpPr>
        <p:sp>
          <p:nvSpPr>
            <p:cNvPr id="18519" name="Line 33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20" name="Line 34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21" name="Line 35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22" name="Line 36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23" name="Line 37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24" name="Line 38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25" name="Line 39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26" name="Line 40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27" name="Line 41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28" name="Line 42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29" name="Line 43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30" name="Line 44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31" name="Line 45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8439" name="Group 46"/>
          <p:cNvGrpSpPr>
            <a:grpSpLocks/>
          </p:cNvGrpSpPr>
          <p:nvPr/>
        </p:nvGrpSpPr>
        <p:grpSpPr bwMode="auto">
          <a:xfrm>
            <a:off x="6373813" y="4506913"/>
            <a:ext cx="2014537" cy="217487"/>
            <a:chOff x="3698" y="1797"/>
            <a:chExt cx="1269" cy="137"/>
          </a:xfrm>
        </p:grpSpPr>
        <p:sp>
          <p:nvSpPr>
            <p:cNvPr id="18506" name="Line 47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07" name="Line 48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08" name="Line 49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09" name="Line 50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10" name="Line 51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11" name="Line 52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12" name="Line 53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13" name="Line 54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14" name="Line 55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15" name="Line 56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16" name="Line 57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17" name="Line 58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18" name="Line 59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8440" name="Group 60"/>
          <p:cNvGrpSpPr>
            <a:grpSpLocks/>
          </p:cNvGrpSpPr>
          <p:nvPr/>
        </p:nvGrpSpPr>
        <p:grpSpPr bwMode="auto">
          <a:xfrm>
            <a:off x="4622800" y="5083175"/>
            <a:ext cx="2016125" cy="217488"/>
            <a:chOff x="612" y="1797"/>
            <a:chExt cx="1270" cy="137"/>
          </a:xfrm>
        </p:grpSpPr>
        <p:sp>
          <p:nvSpPr>
            <p:cNvPr id="18501" name="Line 61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02" name="Line 62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03" name="Line 63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04" name="Line 64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05" name="Line 65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8441" name="Group 66"/>
          <p:cNvGrpSpPr>
            <a:grpSpLocks/>
          </p:cNvGrpSpPr>
          <p:nvPr/>
        </p:nvGrpSpPr>
        <p:grpSpPr bwMode="auto">
          <a:xfrm>
            <a:off x="6372225" y="5083175"/>
            <a:ext cx="2016125" cy="217488"/>
            <a:chOff x="612" y="1797"/>
            <a:chExt cx="1270" cy="137"/>
          </a:xfrm>
        </p:grpSpPr>
        <p:sp>
          <p:nvSpPr>
            <p:cNvPr id="18496" name="Line 67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497" name="Line 68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498" name="Line 69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499" name="Line 70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8500" name="Line 71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18442" name="Line 72"/>
          <p:cNvSpPr>
            <a:spLocks noChangeShapeType="1"/>
          </p:cNvSpPr>
          <p:nvPr/>
        </p:nvSpPr>
        <p:spPr bwMode="auto">
          <a:xfrm>
            <a:off x="1166813" y="5299075"/>
            <a:ext cx="3455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3" name="Line 73"/>
          <p:cNvSpPr>
            <a:spLocks noChangeShapeType="1"/>
          </p:cNvSpPr>
          <p:nvPr/>
        </p:nvSpPr>
        <p:spPr bwMode="auto">
          <a:xfrm flipV="1">
            <a:off x="1187450" y="5010150"/>
            <a:ext cx="7200900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4" name="Oval 74"/>
          <p:cNvSpPr>
            <a:spLocks noChangeArrowheads="1"/>
          </p:cNvSpPr>
          <p:nvPr/>
        </p:nvSpPr>
        <p:spPr bwMode="auto">
          <a:xfrm>
            <a:off x="5003800" y="5226050"/>
            <a:ext cx="431800" cy="360363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sp>
        <p:nvSpPr>
          <p:cNvPr id="18445" name="Text Box 75"/>
          <p:cNvSpPr txBox="1">
            <a:spLocks noChangeArrowheads="1"/>
          </p:cNvSpPr>
          <p:nvPr/>
        </p:nvSpPr>
        <p:spPr bwMode="auto">
          <a:xfrm>
            <a:off x="468313" y="4003675"/>
            <a:ext cx="2565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Реакции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HDL-</a:t>
            </a:r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модели</a:t>
            </a:r>
          </a:p>
        </p:txBody>
      </p:sp>
      <p:sp>
        <p:nvSpPr>
          <p:cNvPr id="18446" name="Text Box 76"/>
          <p:cNvSpPr txBox="1">
            <a:spLocks noChangeArrowheads="1"/>
          </p:cNvSpPr>
          <p:nvPr/>
        </p:nvSpPr>
        <p:spPr bwMode="auto">
          <a:xfrm>
            <a:off x="469900" y="1700213"/>
            <a:ext cx="24209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Эталонные реакции</a:t>
            </a:r>
          </a:p>
        </p:txBody>
      </p:sp>
      <p:sp>
        <p:nvSpPr>
          <p:cNvPr id="18447" name="Text Box 77"/>
          <p:cNvSpPr txBox="1">
            <a:spLocks noChangeArrowheads="1"/>
          </p:cNvSpPr>
          <p:nvPr/>
        </p:nvSpPr>
        <p:spPr bwMode="auto">
          <a:xfrm>
            <a:off x="468313" y="2198688"/>
            <a:ext cx="141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send</a:t>
            </a:r>
            <a:r>
              <a:rPr lang="en-US" b="0">
                <a:latin typeface="Courier New" pitchFamily="49" charset="0"/>
              </a:rPr>
              <a:t>(R1);</a:t>
            </a:r>
          </a:p>
        </p:txBody>
      </p:sp>
      <p:sp>
        <p:nvSpPr>
          <p:cNvPr id="18448" name="Text Box 78"/>
          <p:cNvSpPr txBox="1">
            <a:spLocks noChangeArrowheads="1"/>
          </p:cNvSpPr>
          <p:nvPr/>
        </p:nvSpPr>
        <p:spPr bwMode="auto">
          <a:xfrm>
            <a:off x="468313" y="2917825"/>
            <a:ext cx="141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send</a:t>
            </a:r>
            <a:r>
              <a:rPr lang="en-US" b="0">
                <a:latin typeface="Courier New" pitchFamily="49" charset="0"/>
              </a:rPr>
              <a:t>(R2);</a:t>
            </a:r>
          </a:p>
        </p:txBody>
      </p:sp>
      <p:sp>
        <p:nvSpPr>
          <p:cNvPr id="18449" name="Text Box 79"/>
          <p:cNvSpPr txBox="1">
            <a:spLocks noChangeArrowheads="1"/>
          </p:cNvSpPr>
          <p:nvPr/>
        </p:nvSpPr>
        <p:spPr bwMode="auto">
          <a:xfrm>
            <a:off x="593725" y="2551113"/>
            <a:ext cx="593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b="0">
                <a:latin typeface="Courier New" pitchFamily="49" charset="0"/>
              </a:rPr>
              <a:t>...</a:t>
            </a:r>
            <a:endParaRPr lang="ru-RU" b="0">
              <a:latin typeface="Courier New" pitchFamily="49" charset="0"/>
            </a:endParaRPr>
          </a:p>
        </p:txBody>
      </p:sp>
      <p:sp>
        <p:nvSpPr>
          <p:cNvPr id="18450" name="Oval 82"/>
          <p:cNvSpPr>
            <a:spLocks noChangeArrowheads="1"/>
          </p:cNvSpPr>
          <p:nvPr/>
        </p:nvSpPr>
        <p:spPr bwMode="auto">
          <a:xfrm>
            <a:off x="3059113" y="2563813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8451" name="Oval 84"/>
          <p:cNvSpPr>
            <a:spLocks noChangeArrowheads="1"/>
          </p:cNvSpPr>
          <p:nvPr/>
        </p:nvSpPr>
        <p:spPr bwMode="auto">
          <a:xfrm>
            <a:off x="3059113" y="2205038"/>
            <a:ext cx="433387" cy="358775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cxnSp>
        <p:nvCxnSpPr>
          <p:cNvPr id="18452" name="AutoShape 85"/>
          <p:cNvCxnSpPr>
            <a:cxnSpLocks noChangeShapeType="1"/>
            <a:stCxn id="18447" idx="3"/>
            <a:endCxn id="18451" idx="2"/>
          </p:cNvCxnSpPr>
          <p:nvPr/>
        </p:nvCxnSpPr>
        <p:spPr bwMode="auto">
          <a:xfrm>
            <a:off x="1881188" y="2382838"/>
            <a:ext cx="11779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3" name="Oval 87"/>
          <p:cNvSpPr>
            <a:spLocks noChangeArrowheads="1"/>
          </p:cNvSpPr>
          <p:nvPr/>
        </p:nvSpPr>
        <p:spPr bwMode="auto">
          <a:xfrm>
            <a:off x="3059113" y="2924175"/>
            <a:ext cx="433387" cy="358775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R2</a:t>
            </a:r>
            <a:endParaRPr lang="ru-RU" sz="2000"/>
          </a:p>
        </p:txBody>
      </p:sp>
      <p:cxnSp>
        <p:nvCxnSpPr>
          <p:cNvPr id="18454" name="AutoShape 88"/>
          <p:cNvCxnSpPr>
            <a:cxnSpLocks noChangeShapeType="1"/>
            <a:stCxn id="18444" idx="4"/>
            <a:endCxn id="18455" idx="2"/>
          </p:cNvCxnSpPr>
          <p:nvPr/>
        </p:nvCxnSpPr>
        <p:spPr bwMode="auto">
          <a:xfrm rot="16200000" flipV="1">
            <a:off x="3872706" y="4239420"/>
            <a:ext cx="2193925" cy="500062"/>
          </a:xfrm>
          <a:prstGeom prst="bentConnector4">
            <a:avLst>
              <a:gd name="adj1" fmla="val -10347"/>
              <a:gd name="adj2" fmla="val 14634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5" name="AutoShape 90"/>
          <p:cNvSpPr>
            <a:spLocks noChangeArrowheads="1"/>
          </p:cNvSpPr>
          <p:nvPr/>
        </p:nvSpPr>
        <p:spPr bwMode="auto">
          <a:xfrm rot="5400000">
            <a:off x="4824413" y="2887663"/>
            <a:ext cx="792162" cy="1008062"/>
          </a:xfrm>
          <a:prstGeom prst="flowChartDelay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600" b="0">
                <a:latin typeface="Arial" charset="0"/>
              </a:rPr>
              <a:t>Арбитр</a:t>
            </a:r>
            <a:endParaRPr lang="en-US" sz="1600" b="0">
              <a:latin typeface="Arial" charset="0"/>
            </a:endParaRPr>
          </a:p>
          <a:p>
            <a:pPr algn="ctr"/>
            <a:r>
              <a:rPr lang="ru-RU" sz="1600" b="0">
                <a:latin typeface="Arial" charset="0"/>
              </a:rPr>
              <a:t>реакций</a:t>
            </a:r>
          </a:p>
        </p:txBody>
      </p:sp>
      <p:cxnSp>
        <p:nvCxnSpPr>
          <p:cNvPr id="18456" name="AutoShape 91"/>
          <p:cNvCxnSpPr>
            <a:cxnSpLocks noChangeShapeType="1"/>
            <a:stCxn id="18465" idx="1"/>
            <a:endCxn id="18455" idx="1"/>
          </p:cNvCxnSpPr>
          <p:nvPr/>
        </p:nvCxnSpPr>
        <p:spPr bwMode="auto">
          <a:xfrm>
            <a:off x="3851275" y="2744788"/>
            <a:ext cx="1371600" cy="25241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7" name="Oval 92"/>
          <p:cNvSpPr>
            <a:spLocks noChangeArrowheads="1"/>
          </p:cNvSpPr>
          <p:nvPr/>
        </p:nvSpPr>
        <p:spPr bwMode="auto">
          <a:xfrm>
            <a:off x="5003800" y="4005263"/>
            <a:ext cx="433388" cy="358775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cxnSp>
        <p:nvCxnSpPr>
          <p:cNvPr id="18458" name="AutoShape 93"/>
          <p:cNvCxnSpPr>
            <a:cxnSpLocks noChangeShapeType="1"/>
            <a:stCxn id="18455" idx="3"/>
            <a:endCxn id="18457" idx="0"/>
          </p:cNvCxnSpPr>
          <p:nvPr/>
        </p:nvCxnSpPr>
        <p:spPr bwMode="auto">
          <a:xfrm rot="5400000">
            <a:off x="5114132" y="3896519"/>
            <a:ext cx="215900" cy="1587"/>
          </a:xfrm>
          <a:prstGeom prst="bentConnector3">
            <a:avLst>
              <a:gd name="adj1" fmla="val 4926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9" name="Oval 94"/>
          <p:cNvSpPr>
            <a:spLocks noChangeArrowheads="1"/>
          </p:cNvSpPr>
          <p:nvPr/>
        </p:nvSpPr>
        <p:spPr bwMode="auto">
          <a:xfrm>
            <a:off x="6732588" y="5156200"/>
            <a:ext cx="431800" cy="360363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R2</a:t>
            </a:r>
            <a:endParaRPr lang="ru-RU" sz="2000"/>
          </a:p>
        </p:txBody>
      </p:sp>
      <p:grpSp>
        <p:nvGrpSpPr>
          <p:cNvPr id="18460" name="Group 100"/>
          <p:cNvGrpSpPr>
            <a:grpSpLocks/>
          </p:cNvGrpSpPr>
          <p:nvPr/>
        </p:nvGrpSpPr>
        <p:grpSpPr bwMode="auto">
          <a:xfrm>
            <a:off x="5627688" y="5730875"/>
            <a:ext cx="960437" cy="623888"/>
            <a:chOff x="3463" y="3526"/>
            <a:chExt cx="711" cy="393"/>
          </a:xfrm>
        </p:grpSpPr>
        <p:sp>
          <p:nvSpPr>
            <p:cNvPr id="18489" name="AutoShape 101"/>
            <p:cNvSpPr>
              <a:spLocks noChangeArrowheads="1"/>
            </p:cNvSpPr>
            <p:nvPr/>
          </p:nvSpPr>
          <p:spPr bwMode="auto">
            <a:xfrm>
              <a:off x="3705" y="3526"/>
              <a:ext cx="205" cy="191"/>
            </a:xfrm>
            <a:prstGeom prst="flowChartDecision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="0">
                <a:latin typeface="Arial" charset="0"/>
              </a:endParaRPr>
            </a:p>
          </p:txBody>
        </p:sp>
        <p:sp>
          <p:nvSpPr>
            <p:cNvPr id="18490" name="Line 102"/>
            <p:cNvSpPr>
              <a:spLocks noChangeShapeType="1"/>
            </p:cNvSpPr>
            <p:nvPr/>
          </p:nvSpPr>
          <p:spPr bwMode="auto">
            <a:xfrm>
              <a:off x="3603" y="362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8491" name="Line 103"/>
            <p:cNvSpPr>
              <a:spLocks noChangeShapeType="1"/>
            </p:cNvSpPr>
            <p:nvPr/>
          </p:nvSpPr>
          <p:spPr bwMode="auto">
            <a:xfrm flipH="1">
              <a:off x="3603" y="362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8492" name="Line 104"/>
            <p:cNvSpPr>
              <a:spLocks noChangeShapeType="1"/>
            </p:cNvSpPr>
            <p:nvPr/>
          </p:nvSpPr>
          <p:spPr bwMode="auto">
            <a:xfrm flipH="1">
              <a:off x="3910" y="362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8493" name="Text Box 105"/>
            <p:cNvSpPr txBox="1">
              <a:spLocks noChangeArrowheads="1"/>
            </p:cNvSpPr>
            <p:nvPr/>
          </p:nvSpPr>
          <p:spPr bwMode="auto">
            <a:xfrm>
              <a:off x="3463" y="3688"/>
              <a:ext cx="2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9900"/>
                  </a:solidFill>
                  <a:latin typeface="Arial" charset="0"/>
                  <a:sym typeface="Wingdings 2" pitchFamily="18" charset="2"/>
                </a:rPr>
                <a:t></a:t>
              </a:r>
              <a:endParaRPr lang="ru-RU">
                <a:solidFill>
                  <a:srgbClr val="009900"/>
                </a:solidFill>
                <a:latin typeface="Arial" charset="0"/>
                <a:sym typeface="Wingdings 2" pitchFamily="18" charset="2"/>
              </a:endParaRPr>
            </a:p>
          </p:txBody>
        </p:sp>
        <p:sp>
          <p:nvSpPr>
            <p:cNvPr id="18494" name="Rectangle 106"/>
            <p:cNvSpPr>
              <a:spLocks noChangeArrowheads="1"/>
            </p:cNvSpPr>
            <p:nvPr/>
          </p:nvSpPr>
          <p:spPr bwMode="auto">
            <a:xfrm>
              <a:off x="3869" y="3688"/>
              <a:ext cx="3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C0000"/>
                  </a:solidFill>
                  <a:latin typeface="Arial" charset="0"/>
                  <a:sym typeface="Wingdings 2" pitchFamily="18" charset="2"/>
                </a:rPr>
                <a:t>✕</a:t>
              </a:r>
              <a:endParaRPr lang="ru-RU">
                <a:solidFill>
                  <a:srgbClr val="CC0000"/>
                </a:solidFill>
                <a:latin typeface="Arial" charset="0"/>
                <a:sym typeface="Wingdings 2" pitchFamily="18" charset="2"/>
              </a:endParaRPr>
            </a:p>
          </p:txBody>
        </p:sp>
        <p:sp>
          <p:nvSpPr>
            <p:cNvPr id="18495" name="Line 107"/>
            <p:cNvSpPr>
              <a:spLocks noChangeShapeType="1"/>
            </p:cNvSpPr>
            <p:nvPr/>
          </p:nvSpPr>
          <p:spPr bwMode="auto">
            <a:xfrm>
              <a:off x="4013" y="362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8461" name="AutoShape 108"/>
          <p:cNvSpPr>
            <a:spLocks noChangeArrowheads="1"/>
          </p:cNvSpPr>
          <p:nvPr/>
        </p:nvSpPr>
        <p:spPr bwMode="auto">
          <a:xfrm>
            <a:off x="4859338" y="3930650"/>
            <a:ext cx="720725" cy="1728788"/>
          </a:xfrm>
          <a:prstGeom prst="roundRect">
            <a:avLst>
              <a:gd name="adj" fmla="val 50000"/>
            </a:avLst>
          </a:prstGeom>
          <a:solidFill>
            <a:srgbClr val="0000FF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8462" name="AutoShape 109"/>
          <p:cNvCxnSpPr>
            <a:cxnSpLocks noChangeShapeType="1"/>
            <a:stCxn id="18461" idx="3"/>
            <a:endCxn id="18489" idx="0"/>
          </p:cNvCxnSpPr>
          <p:nvPr/>
        </p:nvCxnSpPr>
        <p:spPr bwMode="auto">
          <a:xfrm>
            <a:off x="5580063" y="4795838"/>
            <a:ext cx="512762" cy="935037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3" name="Text Box 110"/>
          <p:cNvSpPr txBox="1">
            <a:spLocks noChangeArrowheads="1"/>
          </p:cNvSpPr>
          <p:nvPr/>
        </p:nvSpPr>
        <p:spPr bwMode="auto">
          <a:xfrm>
            <a:off x="3563938" y="3500438"/>
            <a:ext cx="936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sz="1600" b="0">
                <a:latin typeface="Arial" charset="0"/>
              </a:rPr>
              <a:t>Get(R1)</a:t>
            </a:r>
            <a:endParaRPr lang="en-US" sz="1600" b="0">
              <a:latin typeface="Arial" charset="0"/>
              <a:sym typeface="Symbol" pitchFamily="18" charset="2"/>
            </a:endParaRPr>
          </a:p>
        </p:txBody>
      </p:sp>
      <p:sp>
        <p:nvSpPr>
          <p:cNvPr id="18464" name="Text Box 111"/>
          <p:cNvSpPr txBox="1">
            <a:spLocks noChangeArrowheads="1"/>
          </p:cNvSpPr>
          <p:nvPr/>
        </p:nvSpPr>
        <p:spPr bwMode="auto">
          <a:xfrm>
            <a:off x="6516688" y="5899150"/>
            <a:ext cx="1296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1600" b="0">
                <a:latin typeface="Arial" charset="0"/>
              </a:rPr>
              <a:t>Сравнение</a:t>
            </a:r>
            <a:endParaRPr lang="en-US" sz="1600" b="0">
              <a:latin typeface="Arial" charset="0"/>
              <a:sym typeface="Symbol" pitchFamily="18" charset="2"/>
            </a:endParaRPr>
          </a:p>
        </p:txBody>
      </p:sp>
      <p:sp>
        <p:nvSpPr>
          <p:cNvPr id="18465" name="AutoShape 112"/>
          <p:cNvSpPr>
            <a:spLocks/>
          </p:cNvSpPr>
          <p:nvPr/>
        </p:nvSpPr>
        <p:spPr bwMode="auto">
          <a:xfrm>
            <a:off x="3635375" y="2205038"/>
            <a:ext cx="215900" cy="10795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8466" name="AutoShape 114"/>
          <p:cNvCxnSpPr>
            <a:cxnSpLocks noChangeShapeType="1"/>
            <a:stCxn id="18448" idx="3"/>
            <a:endCxn id="18453" idx="2"/>
          </p:cNvCxnSpPr>
          <p:nvPr/>
        </p:nvCxnSpPr>
        <p:spPr bwMode="auto">
          <a:xfrm>
            <a:off x="1881188" y="3101975"/>
            <a:ext cx="11779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7" name="Rectangle 119"/>
          <p:cNvSpPr>
            <a:spLocks noChangeArrowheads="1"/>
          </p:cNvSpPr>
          <p:nvPr/>
        </p:nvSpPr>
        <p:spPr bwMode="auto">
          <a:xfrm>
            <a:off x="6873875" y="1582738"/>
            <a:ext cx="1009650" cy="720725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600" b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8468" name="Line 120"/>
          <p:cNvSpPr>
            <a:spLocks noChangeShapeType="1"/>
          </p:cNvSpPr>
          <p:nvPr/>
        </p:nvSpPr>
        <p:spPr bwMode="auto">
          <a:xfrm flipV="1">
            <a:off x="5938838" y="17272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9" name="Line 121"/>
          <p:cNvSpPr>
            <a:spLocks noChangeShapeType="1"/>
          </p:cNvSpPr>
          <p:nvPr/>
        </p:nvSpPr>
        <p:spPr bwMode="auto">
          <a:xfrm flipV="1">
            <a:off x="7883525" y="17272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0" name="Line 122"/>
          <p:cNvSpPr>
            <a:spLocks noChangeShapeType="1"/>
          </p:cNvSpPr>
          <p:nvPr/>
        </p:nvSpPr>
        <p:spPr bwMode="auto">
          <a:xfrm flipV="1">
            <a:off x="5938838" y="19431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1" name="Line 123"/>
          <p:cNvSpPr>
            <a:spLocks noChangeShapeType="1"/>
          </p:cNvSpPr>
          <p:nvPr/>
        </p:nvSpPr>
        <p:spPr bwMode="auto">
          <a:xfrm flipV="1">
            <a:off x="5938838" y="21336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2" name="Line 124"/>
          <p:cNvSpPr>
            <a:spLocks noChangeShapeType="1"/>
          </p:cNvSpPr>
          <p:nvPr/>
        </p:nvSpPr>
        <p:spPr bwMode="auto">
          <a:xfrm flipV="1">
            <a:off x="7883525" y="19431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3" name="Line 125"/>
          <p:cNvSpPr>
            <a:spLocks noChangeShapeType="1"/>
          </p:cNvSpPr>
          <p:nvPr/>
        </p:nvSpPr>
        <p:spPr bwMode="auto">
          <a:xfrm flipV="1">
            <a:off x="7883525" y="21590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4" name="Line 126"/>
          <p:cNvSpPr>
            <a:spLocks noChangeShapeType="1"/>
          </p:cNvSpPr>
          <p:nvPr/>
        </p:nvSpPr>
        <p:spPr bwMode="auto">
          <a:xfrm>
            <a:off x="6873875" y="17272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5" name="Line 127"/>
          <p:cNvSpPr>
            <a:spLocks noChangeShapeType="1"/>
          </p:cNvSpPr>
          <p:nvPr/>
        </p:nvSpPr>
        <p:spPr bwMode="auto">
          <a:xfrm flipV="1">
            <a:off x="6873875" y="1727200"/>
            <a:ext cx="10080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6" name="Line 128"/>
          <p:cNvSpPr>
            <a:spLocks noChangeShapeType="1"/>
          </p:cNvSpPr>
          <p:nvPr/>
        </p:nvSpPr>
        <p:spPr bwMode="auto">
          <a:xfrm flipV="1">
            <a:off x="6873875" y="1727200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7" name="Text Box 129"/>
          <p:cNvSpPr txBox="1">
            <a:spLocks noChangeArrowheads="1"/>
          </p:cNvSpPr>
          <p:nvPr/>
        </p:nvSpPr>
        <p:spPr bwMode="auto">
          <a:xfrm>
            <a:off x="6154738" y="125730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sz="2000"/>
              <a:t>S</a:t>
            </a:r>
            <a:endParaRPr lang="ru-RU" sz="2000"/>
          </a:p>
        </p:txBody>
      </p:sp>
      <p:sp>
        <p:nvSpPr>
          <p:cNvPr id="18478" name="Text Box 130"/>
          <p:cNvSpPr txBox="1">
            <a:spLocks noChangeArrowheads="1"/>
          </p:cNvSpPr>
          <p:nvPr/>
        </p:nvSpPr>
        <p:spPr bwMode="auto">
          <a:xfrm>
            <a:off x="8135938" y="1257300"/>
            <a:ext cx="395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sz="2000"/>
              <a:t>R</a:t>
            </a:r>
            <a:endParaRPr lang="en-US" sz="2000">
              <a:sym typeface="Symbol" pitchFamily="18" charset="2"/>
            </a:endParaRPr>
          </a:p>
        </p:txBody>
      </p:sp>
      <p:sp>
        <p:nvSpPr>
          <p:cNvPr id="18479" name="Line 131"/>
          <p:cNvSpPr>
            <a:spLocks noChangeShapeType="1"/>
          </p:cNvSpPr>
          <p:nvPr/>
        </p:nvSpPr>
        <p:spPr bwMode="auto">
          <a:xfrm>
            <a:off x="6873875" y="1727200"/>
            <a:ext cx="1008063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80" name="Line 132"/>
          <p:cNvSpPr>
            <a:spLocks noChangeShapeType="1"/>
          </p:cNvSpPr>
          <p:nvPr/>
        </p:nvSpPr>
        <p:spPr bwMode="auto">
          <a:xfrm>
            <a:off x="6873875" y="1727200"/>
            <a:ext cx="1008063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81" name="Line 133"/>
          <p:cNvSpPr>
            <a:spLocks noChangeShapeType="1"/>
          </p:cNvSpPr>
          <p:nvPr/>
        </p:nvSpPr>
        <p:spPr bwMode="auto">
          <a:xfrm>
            <a:off x="6873875" y="19446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82" name="Line 134"/>
          <p:cNvSpPr>
            <a:spLocks noChangeShapeType="1"/>
          </p:cNvSpPr>
          <p:nvPr/>
        </p:nvSpPr>
        <p:spPr bwMode="auto">
          <a:xfrm>
            <a:off x="6873875" y="1944688"/>
            <a:ext cx="10080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83" name="Line 135"/>
          <p:cNvSpPr>
            <a:spLocks noChangeShapeType="1"/>
          </p:cNvSpPr>
          <p:nvPr/>
        </p:nvSpPr>
        <p:spPr bwMode="auto">
          <a:xfrm flipV="1">
            <a:off x="6873875" y="1944688"/>
            <a:ext cx="10080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84" name="Line 136"/>
          <p:cNvSpPr>
            <a:spLocks noChangeShapeType="1"/>
          </p:cNvSpPr>
          <p:nvPr/>
        </p:nvSpPr>
        <p:spPr bwMode="auto">
          <a:xfrm>
            <a:off x="6873875" y="21605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85" name="Rectangle 137"/>
          <p:cNvSpPr>
            <a:spLocks noChangeArrowheads="1"/>
          </p:cNvSpPr>
          <p:nvPr/>
        </p:nvSpPr>
        <p:spPr bwMode="auto">
          <a:xfrm>
            <a:off x="6229350" y="2341563"/>
            <a:ext cx="23415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latin typeface="Arial" charset="0"/>
              </a:rPr>
              <a:t> </a:t>
            </a:r>
            <a:r>
              <a:rPr lang="ru-RU" sz="1600" b="0">
                <a:latin typeface="Arial" charset="0"/>
              </a:rPr>
              <a:t>Неизвестный порядок</a:t>
            </a:r>
            <a:endParaRPr lang="en-US" sz="1600" b="0">
              <a:latin typeface="Arial" charset="0"/>
            </a:endParaRPr>
          </a:p>
        </p:txBody>
      </p:sp>
      <p:sp>
        <p:nvSpPr>
          <p:cNvPr id="18486" name="Text Box 138"/>
          <p:cNvSpPr txBox="1">
            <a:spLocks noChangeArrowheads="1"/>
          </p:cNvSpPr>
          <p:nvPr/>
        </p:nvSpPr>
        <p:spPr bwMode="auto">
          <a:xfrm>
            <a:off x="4284663" y="5900738"/>
            <a:ext cx="1223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1600" b="0">
                <a:latin typeface="Arial" charset="0"/>
              </a:rPr>
              <a:t>Подсказка</a:t>
            </a:r>
            <a:endParaRPr lang="en-US" sz="1600" b="0"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830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129"/>
          <p:cNvSpPr>
            <a:spLocks noChangeArrowheads="1"/>
          </p:cNvSpPr>
          <p:nvPr/>
        </p:nvSpPr>
        <p:spPr bwMode="auto">
          <a:xfrm>
            <a:off x="2627313" y="2924175"/>
            <a:ext cx="431800" cy="360363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9459" name="Oval 126"/>
          <p:cNvSpPr>
            <a:spLocks noChangeArrowheads="1"/>
          </p:cNvSpPr>
          <p:nvPr/>
        </p:nvSpPr>
        <p:spPr bwMode="auto">
          <a:xfrm>
            <a:off x="2627313" y="2205038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Двухуровневый арбитр</a:t>
            </a:r>
          </a:p>
        </p:txBody>
      </p:sp>
      <p:sp>
        <p:nvSpPr>
          <p:cNvPr id="19519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8CD62E77-19A7-4555-B683-6FC5EA8A2F39}" type="slidenum">
              <a:rPr lang="ru-RU" b="0" smtClean="0">
                <a:latin typeface="Arial Black" pitchFamily="34" charset="0"/>
              </a:rPr>
              <a:pPr eaLnBrk="1" hangingPunct="1"/>
              <a:t>17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grpSp>
        <p:nvGrpSpPr>
          <p:cNvPr id="19461" name="Group 3"/>
          <p:cNvGrpSpPr>
            <a:grpSpLocks/>
          </p:cNvGrpSpPr>
          <p:nvPr/>
        </p:nvGrpSpPr>
        <p:grpSpPr bwMode="auto">
          <a:xfrm>
            <a:off x="1187450" y="4506913"/>
            <a:ext cx="2014538" cy="217487"/>
            <a:chOff x="3698" y="1797"/>
            <a:chExt cx="1269" cy="137"/>
          </a:xfrm>
        </p:grpSpPr>
        <p:sp>
          <p:nvSpPr>
            <p:cNvPr id="19576" name="Line 4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77" name="Line 5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78" name="Line 6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79" name="Line 7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80" name="Line 8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81" name="Line 9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82" name="Line 10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83" name="Line 11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84" name="Line 12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85" name="Line 13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86" name="Line 14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87" name="Line 15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88" name="Line 16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19462" name="Rectangle 17"/>
          <p:cNvSpPr>
            <a:spLocks noChangeArrowheads="1"/>
          </p:cNvSpPr>
          <p:nvPr/>
        </p:nvSpPr>
        <p:spPr bwMode="auto">
          <a:xfrm>
            <a:off x="776288" y="4002088"/>
            <a:ext cx="17287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600" b="0">
              <a:latin typeface="Arial" charset="0"/>
            </a:endParaRPr>
          </a:p>
        </p:txBody>
      </p:sp>
      <p:grpSp>
        <p:nvGrpSpPr>
          <p:cNvPr id="19463" name="Group 18"/>
          <p:cNvGrpSpPr>
            <a:grpSpLocks/>
          </p:cNvGrpSpPr>
          <p:nvPr/>
        </p:nvGrpSpPr>
        <p:grpSpPr bwMode="auto">
          <a:xfrm>
            <a:off x="2917825" y="4506913"/>
            <a:ext cx="2014538" cy="217487"/>
            <a:chOff x="3698" y="1797"/>
            <a:chExt cx="1269" cy="137"/>
          </a:xfrm>
        </p:grpSpPr>
        <p:sp>
          <p:nvSpPr>
            <p:cNvPr id="19563" name="Line 19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64" name="Line 20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65" name="Line 21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66" name="Line 22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67" name="Line 23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68" name="Line 24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69" name="Line 25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70" name="Line 26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71" name="Line 27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72" name="Line 28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73" name="Line 29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74" name="Line 30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75" name="Line 31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9464" name="Group 32"/>
          <p:cNvGrpSpPr>
            <a:grpSpLocks/>
          </p:cNvGrpSpPr>
          <p:nvPr/>
        </p:nvGrpSpPr>
        <p:grpSpPr bwMode="auto">
          <a:xfrm>
            <a:off x="4645025" y="4505325"/>
            <a:ext cx="2014538" cy="217488"/>
            <a:chOff x="3698" y="1797"/>
            <a:chExt cx="1269" cy="137"/>
          </a:xfrm>
        </p:grpSpPr>
        <p:sp>
          <p:nvSpPr>
            <p:cNvPr id="19550" name="Line 33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51" name="Line 34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52" name="Line 35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53" name="Line 36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54" name="Line 37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55" name="Line 38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56" name="Line 39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57" name="Line 40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58" name="Line 41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59" name="Line 42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60" name="Line 43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61" name="Line 44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62" name="Line 45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9465" name="Group 46"/>
          <p:cNvGrpSpPr>
            <a:grpSpLocks/>
          </p:cNvGrpSpPr>
          <p:nvPr/>
        </p:nvGrpSpPr>
        <p:grpSpPr bwMode="auto">
          <a:xfrm>
            <a:off x="6373813" y="4506913"/>
            <a:ext cx="2014537" cy="217487"/>
            <a:chOff x="3698" y="1797"/>
            <a:chExt cx="1269" cy="137"/>
          </a:xfrm>
        </p:grpSpPr>
        <p:sp>
          <p:nvSpPr>
            <p:cNvPr id="19537" name="Line 47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38" name="Line 48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39" name="Line 49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40" name="Line 50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41" name="Line 51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42" name="Line 52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43" name="Line 53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44" name="Line 54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45" name="Line 55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46" name="Line 56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47" name="Line 57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48" name="Line 58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49" name="Line 59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9466" name="Group 60"/>
          <p:cNvGrpSpPr>
            <a:grpSpLocks/>
          </p:cNvGrpSpPr>
          <p:nvPr/>
        </p:nvGrpSpPr>
        <p:grpSpPr bwMode="auto">
          <a:xfrm>
            <a:off x="4622800" y="5083175"/>
            <a:ext cx="2016125" cy="217488"/>
            <a:chOff x="612" y="1797"/>
            <a:chExt cx="1270" cy="137"/>
          </a:xfrm>
        </p:grpSpPr>
        <p:sp>
          <p:nvSpPr>
            <p:cNvPr id="19532" name="Line 61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33" name="Line 62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34" name="Line 63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35" name="Line 64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36" name="Line 65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19467" name="Group 66"/>
          <p:cNvGrpSpPr>
            <a:grpSpLocks/>
          </p:cNvGrpSpPr>
          <p:nvPr/>
        </p:nvGrpSpPr>
        <p:grpSpPr bwMode="auto">
          <a:xfrm>
            <a:off x="6372225" y="5083175"/>
            <a:ext cx="2016125" cy="217488"/>
            <a:chOff x="612" y="1797"/>
            <a:chExt cx="1270" cy="137"/>
          </a:xfrm>
        </p:grpSpPr>
        <p:sp>
          <p:nvSpPr>
            <p:cNvPr id="19527" name="Line 67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28" name="Line 68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29" name="Line 69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30" name="Line 70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19531" name="Line 71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19468" name="Line 72"/>
          <p:cNvSpPr>
            <a:spLocks noChangeShapeType="1"/>
          </p:cNvSpPr>
          <p:nvPr/>
        </p:nvSpPr>
        <p:spPr bwMode="auto">
          <a:xfrm>
            <a:off x="1166813" y="5299075"/>
            <a:ext cx="3455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9" name="Line 73"/>
          <p:cNvSpPr>
            <a:spLocks noChangeShapeType="1"/>
          </p:cNvSpPr>
          <p:nvPr/>
        </p:nvSpPr>
        <p:spPr bwMode="auto">
          <a:xfrm flipV="1">
            <a:off x="1187450" y="5010150"/>
            <a:ext cx="7200900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Oval 74"/>
          <p:cNvSpPr>
            <a:spLocks noChangeArrowheads="1"/>
          </p:cNvSpPr>
          <p:nvPr/>
        </p:nvSpPr>
        <p:spPr bwMode="auto">
          <a:xfrm>
            <a:off x="5003800" y="5226050"/>
            <a:ext cx="431800" cy="360363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sp>
        <p:nvSpPr>
          <p:cNvPr id="19471" name="Text Box 75"/>
          <p:cNvSpPr txBox="1">
            <a:spLocks noChangeArrowheads="1"/>
          </p:cNvSpPr>
          <p:nvPr/>
        </p:nvSpPr>
        <p:spPr bwMode="auto">
          <a:xfrm>
            <a:off x="468313" y="4003675"/>
            <a:ext cx="2633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Реакции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HDL-</a:t>
            </a:r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модели</a:t>
            </a:r>
          </a:p>
        </p:txBody>
      </p:sp>
      <p:sp>
        <p:nvSpPr>
          <p:cNvPr id="19472" name="Text Box 76"/>
          <p:cNvSpPr txBox="1">
            <a:spLocks noChangeArrowheads="1"/>
          </p:cNvSpPr>
          <p:nvPr/>
        </p:nvSpPr>
        <p:spPr bwMode="auto">
          <a:xfrm>
            <a:off x="469900" y="1700213"/>
            <a:ext cx="24209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2000">
                <a:latin typeface="Calibri" pitchFamily="34" charset="0"/>
                <a:ea typeface="Calibri" pitchFamily="34" charset="0"/>
                <a:cs typeface="Calibri" pitchFamily="34" charset="0"/>
              </a:rPr>
              <a:t>Эталонные реакции</a:t>
            </a:r>
          </a:p>
        </p:txBody>
      </p:sp>
      <p:sp>
        <p:nvSpPr>
          <p:cNvPr id="19473" name="Text Box 77"/>
          <p:cNvSpPr txBox="1">
            <a:spLocks noChangeArrowheads="1"/>
          </p:cNvSpPr>
          <p:nvPr/>
        </p:nvSpPr>
        <p:spPr bwMode="auto">
          <a:xfrm>
            <a:off x="468313" y="2198688"/>
            <a:ext cx="141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send</a:t>
            </a:r>
            <a:r>
              <a:rPr lang="en-US" b="0">
                <a:latin typeface="Courier New" pitchFamily="49" charset="0"/>
              </a:rPr>
              <a:t>(R1);</a:t>
            </a:r>
          </a:p>
        </p:txBody>
      </p:sp>
      <p:sp>
        <p:nvSpPr>
          <p:cNvPr id="19474" name="Text Box 78"/>
          <p:cNvSpPr txBox="1">
            <a:spLocks noChangeArrowheads="1"/>
          </p:cNvSpPr>
          <p:nvPr/>
        </p:nvSpPr>
        <p:spPr bwMode="auto">
          <a:xfrm>
            <a:off x="468313" y="2917825"/>
            <a:ext cx="141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>
                <a:solidFill>
                  <a:srgbClr val="993366"/>
                </a:solidFill>
                <a:latin typeface="Courier New" pitchFamily="49" charset="0"/>
              </a:rPr>
              <a:t>send</a:t>
            </a:r>
            <a:r>
              <a:rPr lang="en-US" b="0">
                <a:latin typeface="Courier New" pitchFamily="49" charset="0"/>
              </a:rPr>
              <a:t>(R2);</a:t>
            </a:r>
          </a:p>
        </p:txBody>
      </p:sp>
      <p:sp>
        <p:nvSpPr>
          <p:cNvPr id="19475" name="Text Box 79"/>
          <p:cNvSpPr txBox="1">
            <a:spLocks noChangeArrowheads="1"/>
          </p:cNvSpPr>
          <p:nvPr/>
        </p:nvSpPr>
        <p:spPr bwMode="auto">
          <a:xfrm>
            <a:off x="593725" y="2551113"/>
            <a:ext cx="593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b="0">
                <a:latin typeface="Courier New" pitchFamily="49" charset="0"/>
              </a:rPr>
              <a:t>...</a:t>
            </a:r>
            <a:endParaRPr lang="ru-RU" b="0">
              <a:latin typeface="Courier New" pitchFamily="49" charset="0"/>
            </a:endParaRPr>
          </a:p>
        </p:txBody>
      </p:sp>
      <p:sp>
        <p:nvSpPr>
          <p:cNvPr id="19476" name="Oval 80"/>
          <p:cNvSpPr>
            <a:spLocks noChangeArrowheads="1"/>
          </p:cNvSpPr>
          <p:nvPr/>
        </p:nvSpPr>
        <p:spPr bwMode="auto">
          <a:xfrm>
            <a:off x="3059113" y="2563813"/>
            <a:ext cx="431800" cy="360362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9477" name="Oval 81"/>
          <p:cNvSpPr>
            <a:spLocks noChangeArrowheads="1"/>
          </p:cNvSpPr>
          <p:nvPr/>
        </p:nvSpPr>
        <p:spPr bwMode="auto">
          <a:xfrm>
            <a:off x="3059113" y="2205038"/>
            <a:ext cx="433387" cy="358775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cxnSp>
        <p:nvCxnSpPr>
          <p:cNvPr id="19478" name="AutoShape 82"/>
          <p:cNvCxnSpPr>
            <a:cxnSpLocks noChangeShapeType="1"/>
            <a:stCxn id="19473" idx="3"/>
            <a:endCxn id="19477" idx="2"/>
          </p:cNvCxnSpPr>
          <p:nvPr/>
        </p:nvCxnSpPr>
        <p:spPr bwMode="auto">
          <a:xfrm>
            <a:off x="1881188" y="2382838"/>
            <a:ext cx="11779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9" name="Oval 83"/>
          <p:cNvSpPr>
            <a:spLocks noChangeArrowheads="1"/>
          </p:cNvSpPr>
          <p:nvPr/>
        </p:nvSpPr>
        <p:spPr bwMode="auto">
          <a:xfrm>
            <a:off x="3059113" y="2924175"/>
            <a:ext cx="433387" cy="358775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R2</a:t>
            </a:r>
            <a:endParaRPr lang="ru-RU" sz="2000"/>
          </a:p>
        </p:txBody>
      </p:sp>
      <p:cxnSp>
        <p:nvCxnSpPr>
          <p:cNvPr id="19480" name="AutoShape 84"/>
          <p:cNvCxnSpPr>
            <a:cxnSpLocks noChangeShapeType="1"/>
            <a:stCxn id="19470" idx="4"/>
            <a:endCxn id="19512" idx="0"/>
          </p:cNvCxnSpPr>
          <p:nvPr/>
        </p:nvCxnSpPr>
        <p:spPr bwMode="auto">
          <a:xfrm rot="5400000" flipH="1" flipV="1">
            <a:off x="5097463" y="3732212"/>
            <a:ext cx="1976438" cy="1731963"/>
          </a:xfrm>
          <a:prstGeom prst="bentConnector4">
            <a:avLst>
              <a:gd name="adj1" fmla="val -11486"/>
              <a:gd name="adj2" fmla="val 12621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1" name="AutoShape 85"/>
          <p:cNvSpPr>
            <a:spLocks noChangeArrowheads="1"/>
          </p:cNvSpPr>
          <p:nvPr/>
        </p:nvSpPr>
        <p:spPr bwMode="auto">
          <a:xfrm rot="5400000">
            <a:off x="4608512" y="2600326"/>
            <a:ext cx="792163" cy="1008062"/>
          </a:xfrm>
          <a:prstGeom prst="flowChartDelay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600" b="0">
                <a:latin typeface="Arial" charset="0"/>
              </a:rPr>
              <a:t>Арбитр</a:t>
            </a:r>
            <a:endParaRPr lang="en-US" sz="1600" b="0">
              <a:latin typeface="Arial" charset="0"/>
            </a:endParaRPr>
          </a:p>
          <a:p>
            <a:pPr algn="ctr"/>
            <a:r>
              <a:rPr lang="en-US" sz="1600" b="0">
                <a:latin typeface="Arial" charset="0"/>
              </a:rPr>
              <a:t>#1</a:t>
            </a:r>
            <a:endParaRPr lang="ru-RU" sz="1600" b="0">
              <a:latin typeface="Arial" charset="0"/>
            </a:endParaRPr>
          </a:p>
        </p:txBody>
      </p:sp>
      <p:cxnSp>
        <p:nvCxnSpPr>
          <p:cNvPr id="19482" name="AutoShape 86"/>
          <p:cNvCxnSpPr>
            <a:cxnSpLocks noChangeShapeType="1"/>
            <a:stCxn id="19491" idx="1"/>
            <a:endCxn id="19481" idx="2"/>
          </p:cNvCxnSpPr>
          <p:nvPr/>
        </p:nvCxnSpPr>
        <p:spPr bwMode="auto">
          <a:xfrm>
            <a:off x="3851275" y="2744788"/>
            <a:ext cx="652463" cy="360362"/>
          </a:xfrm>
          <a:prstGeom prst="bentConnector3">
            <a:avLst>
              <a:gd name="adj1" fmla="val 4963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3" name="Oval 87"/>
          <p:cNvSpPr>
            <a:spLocks noChangeArrowheads="1"/>
          </p:cNvSpPr>
          <p:nvPr/>
        </p:nvSpPr>
        <p:spPr bwMode="auto">
          <a:xfrm>
            <a:off x="5003800" y="4005263"/>
            <a:ext cx="433388" cy="358775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R1</a:t>
            </a:r>
            <a:endParaRPr lang="ru-RU" sz="2000"/>
          </a:p>
        </p:txBody>
      </p:sp>
      <p:cxnSp>
        <p:nvCxnSpPr>
          <p:cNvPr id="19484" name="AutoShape 88"/>
          <p:cNvCxnSpPr>
            <a:cxnSpLocks noChangeShapeType="1"/>
            <a:stCxn id="19512" idx="3"/>
            <a:endCxn id="19483" idx="6"/>
          </p:cNvCxnSpPr>
          <p:nvPr/>
        </p:nvCxnSpPr>
        <p:spPr bwMode="auto">
          <a:xfrm rot="5400000">
            <a:off x="5853113" y="3590925"/>
            <a:ext cx="177800" cy="1009650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5" name="Oval 89"/>
          <p:cNvSpPr>
            <a:spLocks noChangeArrowheads="1"/>
          </p:cNvSpPr>
          <p:nvPr/>
        </p:nvSpPr>
        <p:spPr bwMode="auto">
          <a:xfrm>
            <a:off x="6732588" y="5156200"/>
            <a:ext cx="431800" cy="360363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R2</a:t>
            </a:r>
            <a:endParaRPr lang="ru-RU" sz="2000"/>
          </a:p>
        </p:txBody>
      </p:sp>
      <p:grpSp>
        <p:nvGrpSpPr>
          <p:cNvPr id="19486" name="Group 91"/>
          <p:cNvGrpSpPr>
            <a:grpSpLocks/>
          </p:cNvGrpSpPr>
          <p:nvPr/>
        </p:nvGrpSpPr>
        <p:grpSpPr bwMode="auto">
          <a:xfrm>
            <a:off x="3851275" y="5734050"/>
            <a:ext cx="960438" cy="623888"/>
            <a:chOff x="3463" y="3526"/>
            <a:chExt cx="711" cy="393"/>
          </a:xfrm>
        </p:grpSpPr>
        <p:sp>
          <p:nvSpPr>
            <p:cNvPr id="19520" name="AutoShape 92"/>
            <p:cNvSpPr>
              <a:spLocks noChangeArrowheads="1"/>
            </p:cNvSpPr>
            <p:nvPr/>
          </p:nvSpPr>
          <p:spPr bwMode="auto">
            <a:xfrm>
              <a:off x="3705" y="3526"/>
              <a:ext cx="205" cy="191"/>
            </a:xfrm>
            <a:prstGeom prst="flowChartDecision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="0">
                <a:latin typeface="Arial" charset="0"/>
              </a:endParaRPr>
            </a:p>
          </p:txBody>
        </p:sp>
        <p:sp>
          <p:nvSpPr>
            <p:cNvPr id="19521" name="Line 93"/>
            <p:cNvSpPr>
              <a:spLocks noChangeShapeType="1"/>
            </p:cNvSpPr>
            <p:nvPr/>
          </p:nvSpPr>
          <p:spPr bwMode="auto">
            <a:xfrm>
              <a:off x="3603" y="362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9522" name="Line 94"/>
            <p:cNvSpPr>
              <a:spLocks noChangeShapeType="1"/>
            </p:cNvSpPr>
            <p:nvPr/>
          </p:nvSpPr>
          <p:spPr bwMode="auto">
            <a:xfrm flipH="1">
              <a:off x="3603" y="362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9523" name="Line 95"/>
            <p:cNvSpPr>
              <a:spLocks noChangeShapeType="1"/>
            </p:cNvSpPr>
            <p:nvPr/>
          </p:nvSpPr>
          <p:spPr bwMode="auto">
            <a:xfrm flipH="1">
              <a:off x="3910" y="362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9524" name="Text Box 96"/>
            <p:cNvSpPr txBox="1">
              <a:spLocks noChangeArrowheads="1"/>
            </p:cNvSpPr>
            <p:nvPr/>
          </p:nvSpPr>
          <p:spPr bwMode="auto">
            <a:xfrm>
              <a:off x="3463" y="3688"/>
              <a:ext cx="2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9900"/>
                  </a:solidFill>
                  <a:latin typeface="Arial" charset="0"/>
                  <a:sym typeface="Wingdings 2" pitchFamily="18" charset="2"/>
                </a:rPr>
                <a:t></a:t>
              </a:r>
              <a:endParaRPr lang="ru-RU">
                <a:solidFill>
                  <a:srgbClr val="009900"/>
                </a:solidFill>
                <a:latin typeface="Arial" charset="0"/>
                <a:sym typeface="Wingdings 2" pitchFamily="18" charset="2"/>
              </a:endParaRPr>
            </a:p>
          </p:txBody>
        </p:sp>
        <p:sp>
          <p:nvSpPr>
            <p:cNvPr id="19525" name="Rectangle 97"/>
            <p:cNvSpPr>
              <a:spLocks noChangeArrowheads="1"/>
            </p:cNvSpPr>
            <p:nvPr/>
          </p:nvSpPr>
          <p:spPr bwMode="auto">
            <a:xfrm>
              <a:off x="3869" y="3688"/>
              <a:ext cx="3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C0000"/>
                  </a:solidFill>
                  <a:latin typeface="Arial" charset="0"/>
                  <a:sym typeface="Wingdings 2" pitchFamily="18" charset="2"/>
                </a:rPr>
                <a:t>✕</a:t>
              </a:r>
              <a:endParaRPr lang="ru-RU">
                <a:solidFill>
                  <a:srgbClr val="CC0000"/>
                </a:solidFill>
                <a:latin typeface="Arial" charset="0"/>
                <a:sym typeface="Wingdings 2" pitchFamily="18" charset="2"/>
              </a:endParaRPr>
            </a:p>
          </p:txBody>
        </p:sp>
        <p:sp>
          <p:nvSpPr>
            <p:cNvPr id="19526" name="Line 98"/>
            <p:cNvSpPr>
              <a:spLocks noChangeShapeType="1"/>
            </p:cNvSpPr>
            <p:nvPr/>
          </p:nvSpPr>
          <p:spPr bwMode="auto">
            <a:xfrm>
              <a:off x="4013" y="362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9487" name="AutoShape 99"/>
          <p:cNvSpPr>
            <a:spLocks noChangeArrowheads="1"/>
          </p:cNvSpPr>
          <p:nvPr/>
        </p:nvSpPr>
        <p:spPr bwMode="auto">
          <a:xfrm>
            <a:off x="4859338" y="3930650"/>
            <a:ext cx="720725" cy="1728788"/>
          </a:xfrm>
          <a:prstGeom prst="roundRect">
            <a:avLst>
              <a:gd name="adj" fmla="val 50000"/>
            </a:avLst>
          </a:prstGeom>
          <a:solidFill>
            <a:srgbClr val="0000FF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88" name="AutoShape 100"/>
          <p:cNvCxnSpPr>
            <a:cxnSpLocks noChangeShapeType="1"/>
            <a:stCxn id="19487" idx="1"/>
            <a:endCxn id="19520" idx="0"/>
          </p:cNvCxnSpPr>
          <p:nvPr/>
        </p:nvCxnSpPr>
        <p:spPr bwMode="auto">
          <a:xfrm rot="10800000" flipV="1">
            <a:off x="4316413" y="4795838"/>
            <a:ext cx="542925" cy="93821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9" name="Text Box 101"/>
          <p:cNvSpPr txBox="1">
            <a:spLocks noChangeArrowheads="1"/>
          </p:cNvSpPr>
          <p:nvPr/>
        </p:nvSpPr>
        <p:spPr bwMode="auto">
          <a:xfrm>
            <a:off x="6948488" y="3213100"/>
            <a:ext cx="936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sz="1600" b="0">
                <a:latin typeface="Arial" charset="0"/>
              </a:rPr>
              <a:t>Get(R1)</a:t>
            </a:r>
            <a:endParaRPr lang="en-US" sz="1600" b="0">
              <a:latin typeface="Arial" charset="0"/>
              <a:sym typeface="Symbol" pitchFamily="18" charset="2"/>
            </a:endParaRPr>
          </a:p>
        </p:txBody>
      </p:sp>
      <p:sp>
        <p:nvSpPr>
          <p:cNvPr id="19490" name="Text Box 102"/>
          <p:cNvSpPr txBox="1">
            <a:spLocks noChangeArrowheads="1"/>
          </p:cNvSpPr>
          <p:nvPr/>
        </p:nvSpPr>
        <p:spPr bwMode="auto">
          <a:xfrm>
            <a:off x="2627313" y="5899150"/>
            <a:ext cx="1296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1600" b="0">
                <a:latin typeface="Arial" charset="0"/>
              </a:rPr>
              <a:t>Сравнение</a:t>
            </a:r>
            <a:endParaRPr lang="en-US" sz="1600" b="0">
              <a:latin typeface="Arial" charset="0"/>
              <a:sym typeface="Symbol" pitchFamily="18" charset="2"/>
            </a:endParaRPr>
          </a:p>
        </p:txBody>
      </p:sp>
      <p:sp>
        <p:nvSpPr>
          <p:cNvPr id="19491" name="AutoShape 103"/>
          <p:cNvSpPr>
            <a:spLocks/>
          </p:cNvSpPr>
          <p:nvPr/>
        </p:nvSpPr>
        <p:spPr bwMode="auto">
          <a:xfrm>
            <a:off x="3635375" y="2205038"/>
            <a:ext cx="215900" cy="10795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92" name="AutoShape 104"/>
          <p:cNvCxnSpPr>
            <a:cxnSpLocks noChangeShapeType="1"/>
            <a:stCxn id="19474" idx="3"/>
            <a:endCxn id="19479" idx="2"/>
          </p:cNvCxnSpPr>
          <p:nvPr/>
        </p:nvCxnSpPr>
        <p:spPr bwMode="auto">
          <a:xfrm>
            <a:off x="1881188" y="3101975"/>
            <a:ext cx="11779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93" name="Rectangle 105"/>
          <p:cNvSpPr>
            <a:spLocks noChangeArrowheads="1"/>
          </p:cNvSpPr>
          <p:nvPr/>
        </p:nvSpPr>
        <p:spPr bwMode="auto">
          <a:xfrm>
            <a:off x="6873875" y="1582738"/>
            <a:ext cx="1009650" cy="720725"/>
          </a:xfrm>
          <a:prstGeom prst="rect">
            <a:avLst/>
          </a:prstGeom>
          <a:solidFill>
            <a:schemeClr val="tx1">
              <a:alpha val="25098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600" b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94" name="Line 106"/>
          <p:cNvSpPr>
            <a:spLocks noChangeShapeType="1"/>
          </p:cNvSpPr>
          <p:nvPr/>
        </p:nvSpPr>
        <p:spPr bwMode="auto">
          <a:xfrm flipV="1">
            <a:off x="5938838" y="17272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5" name="Line 107"/>
          <p:cNvSpPr>
            <a:spLocks noChangeShapeType="1"/>
          </p:cNvSpPr>
          <p:nvPr/>
        </p:nvSpPr>
        <p:spPr bwMode="auto">
          <a:xfrm flipV="1">
            <a:off x="7883525" y="17272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6" name="Line 108"/>
          <p:cNvSpPr>
            <a:spLocks noChangeShapeType="1"/>
          </p:cNvSpPr>
          <p:nvPr/>
        </p:nvSpPr>
        <p:spPr bwMode="auto">
          <a:xfrm flipV="1">
            <a:off x="5938838" y="19431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7" name="Line 109"/>
          <p:cNvSpPr>
            <a:spLocks noChangeShapeType="1"/>
          </p:cNvSpPr>
          <p:nvPr/>
        </p:nvSpPr>
        <p:spPr bwMode="auto">
          <a:xfrm flipV="1">
            <a:off x="5938838" y="21336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8" name="Line 110"/>
          <p:cNvSpPr>
            <a:spLocks noChangeShapeType="1"/>
          </p:cNvSpPr>
          <p:nvPr/>
        </p:nvSpPr>
        <p:spPr bwMode="auto">
          <a:xfrm flipV="1">
            <a:off x="7883525" y="19431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9" name="Line 111"/>
          <p:cNvSpPr>
            <a:spLocks noChangeShapeType="1"/>
          </p:cNvSpPr>
          <p:nvPr/>
        </p:nvSpPr>
        <p:spPr bwMode="auto">
          <a:xfrm flipV="1">
            <a:off x="7883525" y="2159000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0" name="Line 112"/>
          <p:cNvSpPr>
            <a:spLocks noChangeShapeType="1"/>
          </p:cNvSpPr>
          <p:nvPr/>
        </p:nvSpPr>
        <p:spPr bwMode="auto">
          <a:xfrm>
            <a:off x="6873875" y="17272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1" name="Line 113"/>
          <p:cNvSpPr>
            <a:spLocks noChangeShapeType="1"/>
          </p:cNvSpPr>
          <p:nvPr/>
        </p:nvSpPr>
        <p:spPr bwMode="auto">
          <a:xfrm flipV="1">
            <a:off x="6873875" y="1727200"/>
            <a:ext cx="10080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2" name="Line 114"/>
          <p:cNvSpPr>
            <a:spLocks noChangeShapeType="1"/>
          </p:cNvSpPr>
          <p:nvPr/>
        </p:nvSpPr>
        <p:spPr bwMode="auto">
          <a:xfrm flipV="1">
            <a:off x="6873875" y="1727200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3" name="Text Box 115"/>
          <p:cNvSpPr txBox="1">
            <a:spLocks noChangeArrowheads="1"/>
          </p:cNvSpPr>
          <p:nvPr/>
        </p:nvSpPr>
        <p:spPr bwMode="auto">
          <a:xfrm>
            <a:off x="6154738" y="125730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sz="2000"/>
              <a:t>S</a:t>
            </a:r>
            <a:endParaRPr lang="ru-RU" sz="2000"/>
          </a:p>
        </p:txBody>
      </p:sp>
      <p:sp>
        <p:nvSpPr>
          <p:cNvPr id="19504" name="Text Box 116"/>
          <p:cNvSpPr txBox="1">
            <a:spLocks noChangeArrowheads="1"/>
          </p:cNvSpPr>
          <p:nvPr/>
        </p:nvSpPr>
        <p:spPr bwMode="auto">
          <a:xfrm>
            <a:off x="8135938" y="1257300"/>
            <a:ext cx="395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sz="2000"/>
              <a:t>R</a:t>
            </a:r>
            <a:endParaRPr lang="en-US" sz="2000">
              <a:sym typeface="Symbol" pitchFamily="18" charset="2"/>
            </a:endParaRPr>
          </a:p>
        </p:txBody>
      </p:sp>
      <p:sp>
        <p:nvSpPr>
          <p:cNvPr id="19505" name="Line 117"/>
          <p:cNvSpPr>
            <a:spLocks noChangeShapeType="1"/>
          </p:cNvSpPr>
          <p:nvPr/>
        </p:nvSpPr>
        <p:spPr bwMode="auto">
          <a:xfrm>
            <a:off x="6873875" y="1727200"/>
            <a:ext cx="1008063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6" name="Line 118"/>
          <p:cNvSpPr>
            <a:spLocks noChangeShapeType="1"/>
          </p:cNvSpPr>
          <p:nvPr/>
        </p:nvSpPr>
        <p:spPr bwMode="auto">
          <a:xfrm>
            <a:off x="6873875" y="1727200"/>
            <a:ext cx="1008063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7" name="Line 119"/>
          <p:cNvSpPr>
            <a:spLocks noChangeShapeType="1"/>
          </p:cNvSpPr>
          <p:nvPr/>
        </p:nvSpPr>
        <p:spPr bwMode="auto">
          <a:xfrm>
            <a:off x="6873875" y="19446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8" name="Line 120"/>
          <p:cNvSpPr>
            <a:spLocks noChangeShapeType="1"/>
          </p:cNvSpPr>
          <p:nvPr/>
        </p:nvSpPr>
        <p:spPr bwMode="auto">
          <a:xfrm>
            <a:off x="6873875" y="1944688"/>
            <a:ext cx="10080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9" name="Line 121"/>
          <p:cNvSpPr>
            <a:spLocks noChangeShapeType="1"/>
          </p:cNvSpPr>
          <p:nvPr/>
        </p:nvSpPr>
        <p:spPr bwMode="auto">
          <a:xfrm flipV="1">
            <a:off x="6873875" y="1944688"/>
            <a:ext cx="10080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10" name="Line 122"/>
          <p:cNvSpPr>
            <a:spLocks noChangeShapeType="1"/>
          </p:cNvSpPr>
          <p:nvPr/>
        </p:nvSpPr>
        <p:spPr bwMode="auto">
          <a:xfrm>
            <a:off x="6873875" y="21605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11" name="Rectangle 123"/>
          <p:cNvSpPr>
            <a:spLocks noChangeArrowheads="1"/>
          </p:cNvSpPr>
          <p:nvPr/>
        </p:nvSpPr>
        <p:spPr bwMode="auto">
          <a:xfrm>
            <a:off x="5795963" y="2341563"/>
            <a:ext cx="30368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latin typeface="Arial" charset="0"/>
              </a:rPr>
              <a:t> </a:t>
            </a:r>
            <a:r>
              <a:rPr lang="ru-RU" sz="1600" b="0">
                <a:latin typeface="Arial" charset="0"/>
              </a:rPr>
              <a:t>Частично известный порядок</a:t>
            </a:r>
            <a:endParaRPr lang="en-US" sz="1600" b="0">
              <a:latin typeface="Arial" charset="0"/>
            </a:endParaRPr>
          </a:p>
        </p:txBody>
      </p:sp>
      <p:sp>
        <p:nvSpPr>
          <p:cNvPr id="19512" name="AutoShape 124"/>
          <p:cNvSpPr>
            <a:spLocks noChangeArrowheads="1"/>
          </p:cNvSpPr>
          <p:nvPr/>
        </p:nvSpPr>
        <p:spPr bwMode="auto">
          <a:xfrm rot="5400000">
            <a:off x="6048375" y="3105150"/>
            <a:ext cx="792163" cy="1008063"/>
          </a:xfrm>
          <a:prstGeom prst="flowChartDelay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600" b="0">
                <a:latin typeface="Arial" charset="0"/>
              </a:rPr>
              <a:t>Арбитр</a:t>
            </a:r>
            <a:endParaRPr lang="en-US" sz="1600" b="0">
              <a:latin typeface="Arial" charset="0"/>
            </a:endParaRPr>
          </a:p>
          <a:p>
            <a:pPr algn="ctr"/>
            <a:r>
              <a:rPr lang="en-US" sz="1600" b="0">
                <a:latin typeface="Arial" charset="0"/>
              </a:rPr>
              <a:t>#2</a:t>
            </a:r>
            <a:endParaRPr lang="ru-RU" sz="1600" b="0">
              <a:latin typeface="Arial" charset="0"/>
            </a:endParaRPr>
          </a:p>
        </p:txBody>
      </p:sp>
      <p:sp>
        <p:nvSpPr>
          <p:cNvPr id="19513" name="Text Box 125"/>
          <p:cNvSpPr txBox="1">
            <a:spLocks noChangeArrowheads="1"/>
          </p:cNvSpPr>
          <p:nvPr/>
        </p:nvSpPr>
        <p:spPr bwMode="auto">
          <a:xfrm>
            <a:off x="5724525" y="5900738"/>
            <a:ext cx="122396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sz="1600" b="0">
                <a:latin typeface="Arial" charset="0"/>
              </a:rPr>
              <a:t>Подсказка</a:t>
            </a:r>
            <a:endParaRPr lang="en-US" sz="1600" b="0">
              <a:latin typeface="Arial" charset="0"/>
              <a:sym typeface="Symbol" pitchFamily="18" charset="2"/>
            </a:endParaRPr>
          </a:p>
        </p:txBody>
      </p:sp>
      <p:sp>
        <p:nvSpPr>
          <p:cNvPr id="19514" name="Oval 127"/>
          <p:cNvSpPr>
            <a:spLocks noChangeArrowheads="1"/>
          </p:cNvSpPr>
          <p:nvPr/>
        </p:nvSpPr>
        <p:spPr bwMode="auto">
          <a:xfrm>
            <a:off x="2627313" y="2565400"/>
            <a:ext cx="431800" cy="360363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9515" name="Oval 128"/>
          <p:cNvSpPr>
            <a:spLocks noChangeArrowheads="1"/>
          </p:cNvSpPr>
          <p:nvPr/>
        </p:nvSpPr>
        <p:spPr bwMode="auto">
          <a:xfrm>
            <a:off x="2195513" y="2565400"/>
            <a:ext cx="431800" cy="360363"/>
          </a:xfrm>
          <a:prstGeom prst="ellipse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/>
          </a:p>
        </p:txBody>
      </p:sp>
      <p:cxnSp>
        <p:nvCxnSpPr>
          <p:cNvPr id="19516" name="AutoShape 132"/>
          <p:cNvCxnSpPr>
            <a:cxnSpLocks noChangeShapeType="1"/>
            <a:stCxn id="19481" idx="3"/>
            <a:endCxn id="19512" idx="1"/>
          </p:cNvCxnSpPr>
          <p:nvPr/>
        </p:nvCxnSpPr>
        <p:spPr bwMode="auto">
          <a:xfrm rot="5400000" flipH="1" flipV="1">
            <a:off x="5583238" y="2638425"/>
            <a:ext cx="287337" cy="1439863"/>
          </a:xfrm>
          <a:prstGeom prst="bentConnector5">
            <a:avLst>
              <a:gd name="adj1" fmla="val -78454"/>
              <a:gd name="adj2" fmla="val 49833"/>
              <a:gd name="adj3" fmla="val 180111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17" name="Text Box 133"/>
          <p:cNvSpPr txBox="1">
            <a:spLocks noChangeArrowheads="1"/>
          </p:cNvSpPr>
          <p:nvPr/>
        </p:nvSpPr>
        <p:spPr bwMode="auto">
          <a:xfrm>
            <a:off x="4356100" y="2349500"/>
            <a:ext cx="12985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ctr" eaLnBrk="1" hangingPunct="1"/>
            <a:r>
              <a:rPr lang="ru-RU" sz="1600" b="0">
                <a:latin typeface="Arial" charset="0"/>
              </a:rPr>
              <a:t>Кандидаты</a:t>
            </a:r>
            <a:endParaRPr lang="en-US" sz="1600" b="0"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47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Содержание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0575"/>
            <a:ext cx="7931150" cy="3168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Цифровая аппаратура</a:t>
            </a:r>
            <a:endParaRPr lang="en-US" sz="3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Динамическая проверка поведения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u="sng" dirty="0" smtClean="0"/>
              <a:t>Формализация отношения соответствия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Заключение</a:t>
            </a:r>
            <a:endParaRPr lang="en-US" sz="3000" dirty="0" smtClean="0"/>
          </a:p>
        </p:txBody>
      </p:sp>
      <p:sp>
        <p:nvSpPr>
          <p:cNvPr id="20485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4F249C89-0711-4F1F-8ED5-F935CBD537C5}" type="slidenum">
              <a:rPr lang="ru-RU" b="0" smtClean="0">
                <a:latin typeface="Arial Black" pitchFamily="34" charset="0"/>
              </a:rPr>
              <a:pPr eaLnBrk="1" hangingPunct="1"/>
              <a:t>18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19281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873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Временная последовательность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(Timed word 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Alur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&amp; Dill, 1994)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7392"/>
            <a:ext cx="8075613" cy="3671888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Cambria" pitchFamily="18" charset="0"/>
                <a:sym typeface="Symbol"/>
              </a:rPr>
              <a:t>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–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алфавит событий</a:t>
            </a:r>
            <a:endParaRPr lang="en-US" dirty="0" smtClean="0">
              <a:sym typeface="Symbol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Cambria" pitchFamily="18" charset="0"/>
                <a:sym typeface="Symbol"/>
              </a:rPr>
              <a:t>T</a:t>
            </a:r>
            <a:r>
              <a:rPr lang="ru-RU" dirty="0" smtClean="0">
                <a:sym typeface="Symbol"/>
              </a:rPr>
              <a:t> – временная область </a:t>
            </a:r>
            <a:r>
              <a:rPr lang="ru-RU" sz="2800" dirty="0" smtClean="0">
                <a:sym typeface="Symbol"/>
              </a:rPr>
              <a:t>(</a:t>
            </a:r>
            <a:r>
              <a:rPr lang="en-US" b="1" dirty="0" smtClean="0">
                <a:latin typeface="Cambria" pitchFamily="18" charset="0"/>
                <a:sym typeface="Symbol"/>
              </a:rPr>
              <a:t>R</a:t>
            </a:r>
            <a:r>
              <a:rPr lang="en-US" baseline="30000" dirty="0" smtClean="0">
                <a:latin typeface="Cambria" pitchFamily="18" charset="0"/>
                <a:sym typeface="Symbol"/>
              </a:rPr>
              <a:t>≥0</a:t>
            </a:r>
            <a:r>
              <a:rPr lang="en-US" sz="280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или </a:t>
            </a:r>
            <a:r>
              <a:rPr lang="en-US" b="1" dirty="0" smtClean="0">
                <a:latin typeface="Cambria" pitchFamily="18" charset="0"/>
                <a:sym typeface="Symbol"/>
              </a:rPr>
              <a:t>N</a:t>
            </a:r>
            <a:r>
              <a:rPr lang="ru-RU" sz="2800" dirty="0" smtClean="0">
                <a:sym typeface="Symbol"/>
              </a:rPr>
              <a:t>)</a:t>
            </a:r>
            <a:endParaRPr lang="en-US" sz="28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i="1" dirty="0">
                <a:latin typeface="Cambria" pitchFamily="18" charset="0"/>
                <a:sym typeface="Symbol" pitchFamily="18" charset="2"/>
              </a:rPr>
              <a:t>w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 = </a:t>
            </a:r>
            <a:r>
              <a:rPr lang="ru-RU" sz="2800" dirty="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 pitchFamily="18" charset="2"/>
              </a:rPr>
              <a:t>a</a:t>
            </a:r>
            <a:r>
              <a:rPr lang="en-US" sz="2800" baseline="-25000" dirty="0" smtClean="0">
                <a:latin typeface="Cambria" pitchFamily="18" charset="0"/>
                <a:sym typeface="Symbol" pitchFamily="18" charset="2"/>
              </a:rPr>
              <a:t>0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sz="2800" i="1" dirty="0" smtClean="0">
                <a:latin typeface="Cambria" pitchFamily="18" charset="0"/>
                <a:sym typeface="Symbol" pitchFamily="18" charset="2"/>
              </a:rPr>
              <a:t>t</a:t>
            </a:r>
            <a:r>
              <a:rPr lang="en-US" sz="2800" baseline="-25000" dirty="0" smtClean="0">
                <a:latin typeface="Cambria" pitchFamily="18" charset="0"/>
                <a:sym typeface="Symbol" pitchFamily="18" charset="2"/>
              </a:rPr>
              <a:t>0</a:t>
            </a:r>
            <a:r>
              <a:rPr lang="ru-RU" sz="2800" dirty="0" smtClean="0">
                <a:latin typeface="Cambria" pitchFamily="18" charset="0"/>
                <a:sym typeface="Symbol" pitchFamily="18" charset="2"/>
              </a:rPr>
              <a:t>)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 pitchFamily="18" charset="2"/>
              </a:rPr>
              <a:t>a</a:t>
            </a:r>
            <a:r>
              <a:rPr lang="en-US" sz="2800" baseline="-25000" dirty="0" smtClean="0">
                <a:latin typeface="Cambria" pitchFamily="18" charset="0"/>
                <a:sym typeface="Symbol" pitchFamily="18" charset="2"/>
              </a:rPr>
              <a:t>1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sz="2800" i="1" dirty="0" smtClean="0">
                <a:latin typeface="Cambria" pitchFamily="18" charset="0"/>
                <a:sym typeface="Symbol" pitchFamily="18" charset="2"/>
              </a:rPr>
              <a:t>t</a:t>
            </a:r>
            <a:r>
              <a:rPr lang="en-US" sz="2800" baseline="-25000" dirty="0" smtClean="0">
                <a:latin typeface="Cambria" pitchFamily="18" charset="0"/>
                <a:sym typeface="Symbol" pitchFamily="18" charset="2"/>
              </a:rPr>
              <a:t>1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), … </a:t>
            </a:r>
            <a:r>
              <a:rPr lang="en-US" sz="2800" dirty="0" smtClean="0">
                <a:latin typeface="Cambria" pitchFamily="18" charset="0"/>
                <a:sym typeface="Symbol"/>
              </a:rPr>
              <a:t></a:t>
            </a:r>
            <a:r>
              <a:rPr lang="ru-RU" sz="2800" dirty="0" smtClean="0">
                <a:latin typeface="Cambria" pitchFamily="18" charset="0"/>
                <a:sym typeface="Symbol"/>
              </a:rPr>
              <a:t> </a:t>
            </a:r>
            <a:r>
              <a:rPr lang="en-US" sz="2800" dirty="0" smtClean="0">
                <a:latin typeface="Cambria" pitchFamily="18" charset="0"/>
                <a:sym typeface="Symbol"/>
              </a:rPr>
              <a:t>(</a:t>
            </a:r>
            <a:r>
              <a:rPr lang="en-US" sz="2800" b="1" dirty="0" smtClean="0">
                <a:latin typeface="Cambria" pitchFamily="18" charset="0"/>
                <a:sym typeface="Symbol"/>
              </a:rPr>
              <a:t>  T</a:t>
            </a:r>
            <a:r>
              <a:rPr lang="en-US" sz="2800" dirty="0" smtClean="0">
                <a:latin typeface="Cambria" pitchFamily="18" charset="0"/>
                <a:sym typeface="Symbol"/>
              </a:rPr>
              <a:t>)</a:t>
            </a:r>
            <a:r>
              <a:rPr lang="en-US" sz="2800" baseline="30000" dirty="0" smtClean="0">
                <a:latin typeface="Cambria" pitchFamily="18" charset="0"/>
                <a:sym typeface="Symbol"/>
              </a:rPr>
              <a:t>(*)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mbria" pitchFamily="18" charset="0"/>
                <a:sym typeface="Symbol"/>
              </a:rPr>
              <a:t></a:t>
            </a:r>
            <a:r>
              <a:rPr lang="en-US" sz="2800" i="1" dirty="0" err="1" smtClean="0">
                <a:latin typeface="Cambria" pitchFamily="18" charset="0"/>
                <a:sym typeface="Symbol"/>
              </a:rPr>
              <a:t>i</a:t>
            </a:r>
            <a:r>
              <a:rPr lang="en-US" sz="2800" dirty="0" smtClean="0">
                <a:latin typeface="Cambria" pitchFamily="18" charset="0"/>
                <a:sym typeface="Symbol"/>
              </a:rPr>
              <a:t> </a:t>
            </a:r>
            <a:r>
              <a:rPr lang="en-US" sz="2800" b="1" dirty="0" smtClean="0">
                <a:latin typeface="Cambria" pitchFamily="18" charset="0"/>
                <a:sym typeface="Symbol"/>
              </a:rPr>
              <a:t>.</a:t>
            </a:r>
            <a:r>
              <a:rPr lang="en-US" sz="2800" dirty="0" smtClean="0">
                <a:latin typeface="Cambria" pitchFamily="18" charset="0"/>
                <a:sym typeface="Symbol"/>
              </a:rPr>
              <a:t> </a:t>
            </a:r>
            <a:r>
              <a:rPr lang="en-US" sz="2800" i="1" dirty="0" err="1" smtClean="0">
                <a:latin typeface="Cambria" pitchFamily="18" charset="0"/>
                <a:sym typeface="Symbol" pitchFamily="18" charset="2"/>
              </a:rPr>
              <a:t>t</a:t>
            </a:r>
            <a:r>
              <a:rPr lang="en-US" sz="2800" baseline="-25000" dirty="0" err="1" smtClean="0">
                <a:latin typeface="Cambria" pitchFamily="18" charset="0"/>
                <a:sym typeface="Symbol" pitchFamily="18" charset="2"/>
              </a:rPr>
              <a:t>i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 &lt; </a:t>
            </a:r>
            <a:r>
              <a:rPr lang="en-US" sz="2800" i="1" dirty="0" smtClean="0">
                <a:latin typeface="Cambria" pitchFamily="18" charset="0"/>
                <a:sym typeface="Symbol" pitchFamily="18" charset="2"/>
              </a:rPr>
              <a:t>t</a:t>
            </a:r>
            <a:r>
              <a:rPr lang="en-US" sz="2800" baseline="-25000" dirty="0" smtClean="0">
                <a:latin typeface="Cambria" pitchFamily="18" charset="0"/>
                <a:sym typeface="Symbol" pitchFamily="18" charset="2"/>
              </a:rPr>
              <a:t>i+1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 (</a:t>
            </a:r>
            <a:r>
              <a:rPr lang="en-US" sz="2800" i="1" dirty="0" err="1" smtClean="0">
                <a:latin typeface="Cambria" pitchFamily="18" charset="0"/>
                <a:sym typeface="Symbol" pitchFamily="18" charset="2"/>
              </a:rPr>
              <a:t>t</a:t>
            </a:r>
            <a:r>
              <a:rPr lang="en-US" sz="2800" baseline="-25000" dirty="0" err="1" smtClean="0">
                <a:latin typeface="Cambria" pitchFamily="18" charset="0"/>
                <a:sym typeface="Symbol" pitchFamily="18" charset="2"/>
              </a:rPr>
              <a:t>i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 ≤ </a:t>
            </a:r>
            <a:r>
              <a:rPr lang="en-US" sz="2800" i="1" dirty="0" smtClean="0">
                <a:latin typeface="Cambria" pitchFamily="18" charset="0"/>
                <a:sym typeface="Symbol" pitchFamily="18" charset="2"/>
              </a:rPr>
              <a:t>t</a:t>
            </a:r>
            <a:r>
              <a:rPr lang="en-US" sz="2800" baseline="-25000" dirty="0" smtClean="0">
                <a:latin typeface="Cambria" pitchFamily="18" charset="0"/>
                <a:sym typeface="Symbol" pitchFamily="18" charset="2"/>
              </a:rPr>
              <a:t>i+1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) </a:t>
            </a:r>
            <a:r>
              <a:rPr lang="en-US" sz="2800" dirty="0" smtClean="0">
                <a:sym typeface="Symbol" pitchFamily="18" charset="2"/>
              </a:rPr>
              <a:t>– </a:t>
            </a:r>
            <a:r>
              <a:rPr lang="ru-RU" sz="2800" dirty="0" smtClean="0">
                <a:sym typeface="Symbol" pitchFamily="18" charset="2"/>
              </a:rPr>
              <a:t>монотонность</a:t>
            </a: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mbria" pitchFamily="18" charset="0"/>
                <a:sym typeface="Symbol"/>
              </a:rPr>
              <a:t></a:t>
            </a:r>
            <a:r>
              <a:rPr lang="en-US" sz="2800" i="1" dirty="0" smtClean="0">
                <a:latin typeface="Cambria" pitchFamily="18" charset="0"/>
                <a:sym typeface="Symbol"/>
              </a:rPr>
              <a:t>T </a:t>
            </a:r>
            <a:r>
              <a:rPr lang="en-US" sz="2800" dirty="0" smtClean="0">
                <a:latin typeface="Cambria" pitchFamily="18" charset="0"/>
                <a:sym typeface="Symbol"/>
              </a:rPr>
              <a:t></a:t>
            </a:r>
            <a:r>
              <a:rPr lang="en-US" sz="2800" i="1" dirty="0">
                <a:latin typeface="Cambria" pitchFamily="18" charset="0"/>
                <a:sym typeface="Symbol"/>
              </a:rPr>
              <a:t>i</a:t>
            </a:r>
            <a:r>
              <a:rPr lang="en-US" sz="2800" dirty="0" smtClean="0">
                <a:latin typeface="Cambria" pitchFamily="18" charset="0"/>
                <a:sym typeface="Symbol"/>
              </a:rPr>
              <a:t> </a:t>
            </a:r>
            <a:r>
              <a:rPr lang="en-US" sz="2800" b="1" dirty="0" smtClean="0">
                <a:latin typeface="Cambria" pitchFamily="18" charset="0"/>
                <a:sym typeface="Symbol"/>
              </a:rPr>
              <a:t>.</a:t>
            </a:r>
            <a:r>
              <a:rPr lang="en-US" sz="2800" dirty="0" smtClean="0">
                <a:latin typeface="Cambria" pitchFamily="18" charset="0"/>
                <a:sym typeface="Symbol"/>
              </a:rPr>
              <a:t> </a:t>
            </a:r>
            <a:r>
              <a:rPr lang="en-US" sz="2800" i="1" dirty="0" err="1" smtClean="0">
                <a:latin typeface="Cambria" pitchFamily="18" charset="0"/>
                <a:sym typeface="Symbol"/>
              </a:rPr>
              <a:t>t</a:t>
            </a:r>
            <a:r>
              <a:rPr lang="en-US" sz="2800" baseline="-25000" dirty="0" err="1" smtClean="0">
                <a:latin typeface="Cambria" pitchFamily="18" charset="0"/>
                <a:sym typeface="Symbol"/>
              </a:rPr>
              <a:t>i</a:t>
            </a:r>
            <a:r>
              <a:rPr lang="en-US" sz="2800" dirty="0" smtClean="0">
                <a:latin typeface="Cambria" pitchFamily="18" charset="0"/>
                <a:sym typeface="Symbol"/>
              </a:rPr>
              <a:t> &gt; </a:t>
            </a:r>
            <a:r>
              <a:rPr lang="en-US" sz="2800" i="1" dirty="0" smtClean="0">
                <a:latin typeface="Cambria" pitchFamily="18" charset="0"/>
                <a:sym typeface="Symbol"/>
              </a:rPr>
              <a:t>T </a:t>
            </a:r>
            <a:r>
              <a:rPr lang="en-US" sz="2800" dirty="0" smtClean="0">
                <a:sym typeface="Symbol"/>
              </a:rPr>
              <a:t>– </a:t>
            </a:r>
            <a:r>
              <a:rPr lang="ru-RU" sz="2800" dirty="0" smtClean="0">
                <a:sym typeface="Symbol"/>
              </a:rPr>
              <a:t>прогресс</a:t>
            </a:r>
            <a:r>
              <a:rPr lang="en-US" sz="2800" dirty="0" smtClean="0">
                <a:sym typeface="Symbol"/>
              </a:rPr>
              <a:t> (</a:t>
            </a:r>
            <a:r>
              <a:rPr lang="ru-RU" sz="2800" dirty="0" smtClean="0">
                <a:sym typeface="Symbol"/>
              </a:rPr>
              <a:t>если </a:t>
            </a:r>
            <a:r>
              <a:rPr lang="en-US" sz="2800" dirty="0" smtClean="0">
                <a:latin typeface="Cambria" pitchFamily="18" charset="0"/>
                <a:sym typeface="Symbol"/>
              </a:rPr>
              <a:t>|</a:t>
            </a:r>
            <a:r>
              <a:rPr lang="en-US" sz="2800" i="1" dirty="0" smtClean="0">
                <a:latin typeface="Cambria" pitchFamily="18" charset="0"/>
                <a:sym typeface="Symbol"/>
              </a:rPr>
              <a:t>w</a:t>
            </a:r>
            <a:r>
              <a:rPr lang="en-US" sz="2800" dirty="0" smtClean="0">
                <a:latin typeface="Cambria" pitchFamily="18" charset="0"/>
                <a:sym typeface="Symbol"/>
              </a:rPr>
              <a:t>| = </a:t>
            </a:r>
            <a:r>
              <a:rPr lang="en-US" sz="2800" dirty="0" smtClean="0">
                <a:sym typeface="Symbol"/>
              </a:rPr>
              <a:t>)</a:t>
            </a:r>
            <a:endParaRPr lang="en-US" sz="2800" i="1" dirty="0" smtClean="0">
              <a:sym typeface="Symbol" pitchFamily="18" charset="2"/>
            </a:endParaRPr>
          </a:p>
        </p:txBody>
      </p:sp>
      <p:sp>
        <p:nvSpPr>
          <p:cNvPr id="21509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72BAABAB-9AFA-4441-8E73-8F0461BCFF35}" type="slidenum">
              <a:rPr lang="ru-RU" b="0" smtClean="0">
                <a:latin typeface="Arial Black" pitchFamily="34" charset="0"/>
              </a:rPr>
              <a:pPr eaLnBrk="1" hangingPunct="1"/>
              <a:t>19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14122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Содержание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0575"/>
            <a:ext cx="7931150" cy="3168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000" u="sng" dirty="0" smtClean="0"/>
              <a:t>Цифровая аппаратура</a:t>
            </a:r>
            <a:endParaRPr lang="en-US" sz="3000" u="sng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Динамическая проверка поведения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Формализация отношения соответствия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Заключение</a:t>
            </a:r>
            <a:endParaRPr lang="en-US" sz="3000" dirty="0" smtClean="0"/>
          </a:p>
        </p:txBody>
      </p:sp>
      <p:sp>
        <p:nvSpPr>
          <p:cNvPr id="4101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292987EC-ED44-455C-85C4-45970CD6CAE8}" type="slidenum">
              <a:rPr lang="ru-RU" b="0" smtClean="0">
                <a:latin typeface="Arial Black" pitchFamily="34" charset="0"/>
              </a:rPr>
              <a:pPr eaLnBrk="1" hangingPunct="1"/>
              <a:t>2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3898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873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Трасса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Мазуркевича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(Trace 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Mazurkiewicz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1977)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6872"/>
            <a:ext cx="8075613" cy="367188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ym typeface="Symbol" pitchFamily="18" charset="2"/>
              </a:rPr>
              <a:t>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–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алфавит событий</a:t>
            </a:r>
            <a:endParaRPr lang="en-US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Cambria" pitchFamily="18" charset="0"/>
                <a:sym typeface="Symbol" pitchFamily="18" charset="2"/>
              </a:rPr>
              <a:t>I</a:t>
            </a:r>
            <a:r>
              <a:rPr lang="ru-RU" b="1" dirty="0" smtClean="0">
                <a:latin typeface="Cambria" pitchFamily="18" charset="0"/>
                <a:sym typeface="Symbol" pitchFamily="18" charset="2"/>
              </a:rPr>
              <a:t> </a:t>
            </a:r>
            <a:r>
              <a:rPr lang="ru-RU" dirty="0" smtClean="0">
                <a:latin typeface="Cambria" pitchFamily="18" charset="0"/>
                <a:sym typeface="Symbol" pitchFamily="18" charset="2"/>
              </a:rPr>
              <a:t></a:t>
            </a:r>
            <a:r>
              <a:rPr lang="en-US" b="1" dirty="0" smtClean="0">
                <a:latin typeface="Cambria" pitchFamily="18" charset="0"/>
                <a:sym typeface="Symbol" pitchFamily="18" charset="2"/>
              </a:rPr>
              <a:t> </a:t>
            </a:r>
            <a:r>
              <a:rPr lang="ru-RU" dirty="0" smtClean="0">
                <a:latin typeface="Cambria" pitchFamily="18" charset="0"/>
                <a:sym typeface="Symbol" pitchFamily="18" charset="2"/>
              </a:rPr>
              <a:t></a:t>
            </a:r>
            <a:r>
              <a:rPr lang="en-US" b="1" dirty="0" smtClean="0">
                <a:latin typeface="Cambria" pitchFamily="18" charset="0"/>
                <a:sym typeface="Symbol" pitchFamily="18" charset="2"/>
              </a:rPr>
              <a:t></a:t>
            </a:r>
            <a:r>
              <a:rPr lang="ru-RU" dirty="0" smtClean="0">
                <a:latin typeface="Cambria" pitchFamily="18" charset="0"/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– отношение независимости</a:t>
            </a:r>
            <a:endParaRPr lang="en-US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Эквивалент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.</a:t>
            </a:r>
            <a:r>
              <a:rPr lang="ru-RU" sz="2800" dirty="0" smtClean="0">
                <a:sym typeface="Symbol" pitchFamily="18" charset="2"/>
              </a:rPr>
              <a:t>:</a:t>
            </a:r>
            <a:r>
              <a:rPr lang="ru-RU" sz="2800" i="1" dirty="0" smtClean="0">
                <a:sym typeface="Symbol" pitchFamily="18" charset="2"/>
              </a:rPr>
              <a:t> </a:t>
            </a:r>
            <a:r>
              <a:rPr lang="en-US" sz="2800" i="1" dirty="0" smtClean="0">
                <a:latin typeface="Cambria" pitchFamily="18" charset="0"/>
                <a:sym typeface="Symbol" pitchFamily="18" charset="2"/>
              </a:rPr>
              <a:t>u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  </a:t>
            </a:r>
            <a:r>
              <a:rPr lang="en-US" sz="2800" i="1" dirty="0" smtClean="0">
                <a:latin typeface="Cambria" pitchFamily="18" charset="0"/>
                <a:sym typeface="Symbol" pitchFamily="18" charset="2"/>
              </a:rPr>
              <a:t>v</a:t>
            </a:r>
            <a:r>
              <a:rPr lang="ru-RU" sz="2800" dirty="0" smtClean="0">
                <a:latin typeface="Cambria" pitchFamily="18" charset="0"/>
                <a:sym typeface="Symbol" pitchFamily="18" charset="2"/>
              </a:rPr>
              <a:t>  </a:t>
            </a:r>
            <a:r>
              <a:rPr lang="en-US" sz="2800" i="1" dirty="0" smtClean="0">
                <a:latin typeface="Cambria" pitchFamily="18" charset="0"/>
                <a:sym typeface="Symbol" pitchFamily="18" charset="2"/>
              </a:rPr>
              <a:t>u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 </a:t>
            </a:r>
            <a:r>
              <a:rPr lang="ru-RU" sz="2800" dirty="0" smtClean="0">
                <a:sym typeface="Symbol" pitchFamily="18" charset="2"/>
              </a:rPr>
              <a:t>получается из </a:t>
            </a:r>
            <a:r>
              <a:rPr lang="en-US" sz="2800" i="1" dirty="0" smtClean="0">
                <a:latin typeface="Cambria" pitchFamily="18" charset="0"/>
                <a:sym typeface="Symbol" pitchFamily="18" charset="2"/>
              </a:rPr>
              <a:t>v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ru-RU" sz="2800" dirty="0" smtClean="0">
                <a:sym typeface="Symbol" pitchFamily="18" charset="2"/>
              </a:rPr>
              <a:t>путем</a:t>
            </a:r>
            <a:r>
              <a:rPr lang="en-US" sz="2800" dirty="0" smtClean="0">
                <a:sym typeface="Symbol" pitchFamily="18" charset="2"/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ym typeface="Symbol" pitchFamily="18" charset="2"/>
              </a:rPr>
              <a:t>перестановки </a:t>
            </a:r>
            <a:r>
              <a:rPr lang="ru-RU" sz="2800" dirty="0" smtClean="0">
                <a:sym typeface="Symbol" pitchFamily="18" charset="2"/>
              </a:rPr>
              <a:t>соседних независимых событий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Трасса</a:t>
            </a:r>
            <a:r>
              <a:rPr lang="ru-RU" i="1" dirty="0" smtClean="0">
                <a:sym typeface="Symbol" pitchFamily="18" charset="2"/>
              </a:rPr>
              <a:t> </a:t>
            </a:r>
            <a:r>
              <a:rPr lang="ru-RU" sz="2800" dirty="0" smtClean="0">
                <a:sym typeface="Symbol" pitchFamily="18" charset="2"/>
              </a:rPr>
              <a:t>– класс эквивалентности цепочек событий </a:t>
            </a:r>
            <a:endParaRPr lang="en-US" sz="28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ym typeface="Symbol" pitchFamily="18" charset="2"/>
              </a:rPr>
              <a:t>по </a:t>
            </a:r>
            <a:r>
              <a:rPr lang="ru-RU" sz="2800" dirty="0" smtClean="0">
                <a:sym typeface="Symbol" pitchFamily="18" charset="2"/>
              </a:rPr>
              <a:t>отношению эквивалентности </a:t>
            </a:r>
            <a:r>
              <a:rPr lang="en-US" sz="2800" dirty="0" smtClean="0">
                <a:sym typeface="Symbol" pitchFamily="18" charset="2"/>
              </a:rPr>
              <a:t></a:t>
            </a:r>
          </a:p>
        </p:txBody>
      </p:sp>
      <p:sp>
        <p:nvSpPr>
          <p:cNvPr id="22533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1EA28EB3-CC78-4D99-96A9-C1FE788B5E73}" type="slidenum">
              <a:rPr lang="ru-RU" b="0" smtClean="0">
                <a:latin typeface="Arial Black" pitchFamily="34" charset="0"/>
              </a:rPr>
              <a:pPr eaLnBrk="1" hangingPunct="1"/>
              <a:t>20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241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873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Трасса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Мазуркевича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(Trace 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Mazurkiewicz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1977)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: пример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20938"/>
            <a:ext cx="8075613" cy="367188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Cambria" pitchFamily="18" charset="0"/>
                <a:sym typeface="Symbol"/>
              </a:rPr>
              <a:t></a:t>
            </a:r>
            <a:r>
              <a:rPr lang="en-US" dirty="0" smtClean="0">
                <a:latin typeface="Cambria" pitchFamily="18" charset="0"/>
                <a:sym typeface="Symbol"/>
              </a:rPr>
              <a:t> </a:t>
            </a:r>
            <a:r>
              <a:rPr lang="ru-RU" dirty="0">
                <a:latin typeface="Cambria" pitchFamily="18" charset="0"/>
                <a:sym typeface="Symbol"/>
              </a:rPr>
              <a:t>=</a:t>
            </a:r>
            <a:r>
              <a:rPr lang="en-US" dirty="0" smtClean="0">
                <a:latin typeface="Cambria" pitchFamily="18" charset="0"/>
                <a:sym typeface="Symbol"/>
              </a:rPr>
              <a:t> { </a:t>
            </a:r>
            <a:r>
              <a:rPr lang="en-US" dirty="0" err="1" smtClean="0">
                <a:latin typeface="Cambria" pitchFamily="18" charset="0"/>
                <a:sym typeface="Symbol"/>
              </a:rPr>
              <a:t>a,b,c,d</a:t>
            </a:r>
            <a:r>
              <a:rPr lang="en-US" dirty="0" smtClean="0">
                <a:latin typeface="Cambria" pitchFamily="18" charset="0"/>
                <a:sym typeface="Symbol"/>
              </a:rPr>
              <a:t> }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Cambria" pitchFamily="18" charset="0"/>
                <a:sym typeface="Symbol"/>
              </a:rPr>
              <a:t>I </a:t>
            </a:r>
            <a:r>
              <a:rPr lang="ru-RU" dirty="0" smtClean="0">
                <a:latin typeface="Cambria" pitchFamily="18" charset="0"/>
                <a:sym typeface="Symbol"/>
              </a:rPr>
              <a:t> </a:t>
            </a:r>
            <a:r>
              <a:rPr lang="en-US" dirty="0">
                <a:latin typeface="Cambria" pitchFamily="18" charset="0"/>
                <a:sym typeface="Symbol"/>
              </a:rPr>
              <a:t>=</a:t>
            </a:r>
            <a:r>
              <a:rPr lang="en-US" dirty="0" smtClean="0">
                <a:latin typeface="Cambria" pitchFamily="18" charset="0"/>
                <a:sym typeface="Symbol"/>
              </a:rPr>
              <a:t> { (</a:t>
            </a:r>
            <a:r>
              <a:rPr lang="en-US" dirty="0" err="1" smtClean="0">
                <a:latin typeface="Cambria" pitchFamily="18" charset="0"/>
                <a:sym typeface="Symbol"/>
              </a:rPr>
              <a:t>a,b</a:t>
            </a:r>
            <a:r>
              <a:rPr lang="en-US" dirty="0" smtClean="0">
                <a:latin typeface="Cambria" pitchFamily="18" charset="0"/>
                <a:sym typeface="Symbol"/>
              </a:rPr>
              <a:t>), (</a:t>
            </a:r>
            <a:r>
              <a:rPr lang="en-US" dirty="0" err="1" smtClean="0">
                <a:latin typeface="Cambria" pitchFamily="18" charset="0"/>
                <a:sym typeface="Symbol"/>
              </a:rPr>
              <a:t>c,d</a:t>
            </a:r>
            <a:r>
              <a:rPr lang="en-US" dirty="0" smtClean="0">
                <a:latin typeface="Cambria" pitchFamily="18" charset="0"/>
                <a:sym typeface="Symbol"/>
              </a:rPr>
              <a:t>) + </a:t>
            </a:r>
            <a:r>
              <a:rPr lang="ru-RU" dirty="0" smtClean="0">
                <a:sym typeface="Symbol"/>
              </a:rPr>
              <a:t>симметрия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Cambria" pitchFamily="18" charset="0"/>
                <a:sym typeface="Symbol"/>
              </a:rPr>
              <a:t>}</a:t>
            </a:r>
            <a:endParaRPr lang="en-US" dirty="0" smtClean="0">
              <a:latin typeface="Cambria" pitchFamily="18" charset="0"/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[</a:t>
            </a:r>
            <a:r>
              <a:rPr lang="en-US" dirty="0" err="1" smtClean="0">
                <a:latin typeface="Cambria" pitchFamily="18" charset="0"/>
                <a:cs typeface="Calibri" pitchFamily="34" charset="0"/>
                <a:sym typeface="Symbol" pitchFamily="18" charset="2"/>
              </a:rPr>
              <a:t>ab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]</a:t>
            </a:r>
            <a:r>
              <a:rPr lang="en-US" sz="2800" baseline="-25000" dirty="0" smtClean="0">
                <a:latin typeface="Cambria" pitchFamily="18" charset="0"/>
                <a:sym typeface="Symbol"/>
              </a:rPr>
              <a:t></a:t>
            </a:r>
            <a:r>
              <a:rPr lang="en-US" sz="400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                                           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= { </a:t>
            </a:r>
            <a:r>
              <a:rPr lang="en-US" dirty="0" err="1" smtClean="0">
                <a:latin typeface="Cambria" pitchFamily="18" charset="0"/>
                <a:cs typeface="Calibri" pitchFamily="34" charset="0"/>
                <a:sym typeface="Symbol" pitchFamily="18" charset="2"/>
              </a:rPr>
              <a:t>ab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, </a:t>
            </a:r>
            <a:r>
              <a:rPr lang="en-US" dirty="0" err="1" smtClean="0">
                <a:latin typeface="Cambria" pitchFamily="18" charset="0"/>
                <a:cs typeface="Calibri" pitchFamily="34" charset="0"/>
                <a:sym typeface="Symbol" pitchFamily="18" charset="2"/>
              </a:rPr>
              <a:t>ba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 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 smtClean="0">
              <a:latin typeface="Cambria" pitchFamily="18" charset="0"/>
              <a:cs typeface="Calibri" pitchFamily="34" charset="0"/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[</a:t>
            </a:r>
            <a:r>
              <a:rPr lang="en-US" dirty="0" err="1" smtClean="0">
                <a:latin typeface="Cambria" pitchFamily="18" charset="0"/>
                <a:cs typeface="Calibri" pitchFamily="34" charset="0"/>
                <a:sym typeface="Symbol" pitchFamily="18" charset="2"/>
              </a:rPr>
              <a:t>bc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]</a:t>
            </a:r>
            <a:r>
              <a:rPr lang="en-US" sz="2800" baseline="-25000" dirty="0" smtClean="0">
                <a:latin typeface="Cambria" pitchFamily="18" charset="0"/>
                <a:sym typeface="Symbol"/>
              </a:rPr>
              <a:t></a:t>
            </a:r>
            <a:r>
              <a:rPr lang="en-US" sz="400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                                             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= { </a:t>
            </a:r>
            <a:r>
              <a:rPr lang="en-US" dirty="0" err="1" smtClean="0">
                <a:latin typeface="Cambria" pitchFamily="18" charset="0"/>
                <a:cs typeface="Calibri" pitchFamily="34" charset="0"/>
                <a:sym typeface="Symbol" pitchFamily="18" charset="2"/>
              </a:rPr>
              <a:t>bc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 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 smtClean="0">
              <a:latin typeface="Cambria" pitchFamily="18" charset="0"/>
              <a:cs typeface="Calibri" pitchFamily="34" charset="0"/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[</a:t>
            </a:r>
            <a:r>
              <a:rPr lang="en-US" dirty="0" err="1" smtClean="0">
                <a:latin typeface="Cambria" pitchFamily="18" charset="0"/>
                <a:cs typeface="Calibri" pitchFamily="34" charset="0"/>
                <a:sym typeface="Symbol" pitchFamily="18" charset="2"/>
              </a:rPr>
              <a:t>abcd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]</a:t>
            </a:r>
            <a:r>
              <a:rPr lang="en-US" sz="2800" baseline="-25000" dirty="0" smtClean="0">
                <a:latin typeface="Cambria" pitchFamily="18" charset="0"/>
                <a:sym typeface="Symbol"/>
              </a:rPr>
              <a:t></a:t>
            </a:r>
            <a:r>
              <a:rPr lang="en-US" sz="400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        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= { </a:t>
            </a:r>
            <a:r>
              <a:rPr lang="en-US" dirty="0" err="1" smtClean="0">
                <a:latin typeface="Cambria" pitchFamily="18" charset="0"/>
                <a:cs typeface="Calibri" pitchFamily="34" charset="0"/>
                <a:sym typeface="Symbol" pitchFamily="18" charset="2"/>
              </a:rPr>
              <a:t>abcd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, </a:t>
            </a:r>
            <a:r>
              <a:rPr lang="en-US" dirty="0" err="1" smtClean="0">
                <a:latin typeface="Cambria" pitchFamily="18" charset="0"/>
                <a:cs typeface="Calibri" pitchFamily="34" charset="0"/>
                <a:sym typeface="Symbol" pitchFamily="18" charset="2"/>
              </a:rPr>
              <a:t>bacd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, </a:t>
            </a:r>
            <a:r>
              <a:rPr lang="en-US" dirty="0" err="1" smtClean="0">
                <a:latin typeface="Cambria" pitchFamily="18" charset="0"/>
                <a:cs typeface="Calibri" pitchFamily="34" charset="0"/>
                <a:sym typeface="Symbol" pitchFamily="18" charset="2"/>
              </a:rPr>
              <a:t>abdc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, </a:t>
            </a:r>
            <a:r>
              <a:rPr lang="en-US" dirty="0" err="1" smtClean="0">
                <a:latin typeface="Cambria" pitchFamily="18" charset="0"/>
                <a:cs typeface="Calibri" pitchFamily="34" charset="0"/>
                <a:sym typeface="Symbol" pitchFamily="18" charset="2"/>
              </a:rPr>
              <a:t>badc</a:t>
            </a:r>
            <a:r>
              <a:rPr lang="en-US" dirty="0" smtClean="0">
                <a:latin typeface="Cambria" pitchFamily="18" charset="0"/>
                <a:cs typeface="Calibri" pitchFamily="34" charset="0"/>
                <a:sym typeface="Symbol" pitchFamily="18" charset="2"/>
              </a:rPr>
              <a:t> }</a:t>
            </a:r>
            <a:endParaRPr lang="ru-RU" sz="2800" dirty="0" smtClean="0">
              <a:latin typeface="Cambria" pitchFamily="18" charset="0"/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ym typeface="Symbol" pitchFamily="18" charset="2"/>
            </a:endParaRPr>
          </a:p>
        </p:txBody>
      </p:sp>
      <p:sp>
        <p:nvSpPr>
          <p:cNvPr id="23557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14F2E737-898B-4BBC-90A6-C62A50D08320}" type="slidenum">
              <a:rPr lang="ru-RU" b="0" smtClean="0">
                <a:latin typeface="Arial Black" pitchFamily="34" charset="0"/>
              </a:rPr>
              <a:pPr eaLnBrk="1" hangingPunct="1"/>
              <a:t>21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6460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-99392"/>
            <a:ext cx="9144000" cy="1873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Частично упорядоченное мультимножество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Pomset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– Pratt, 1982)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21409"/>
            <a:ext cx="8075613" cy="367188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ym typeface="Symbol"/>
              </a:rPr>
              <a:t>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–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алфавит событий</a:t>
            </a:r>
            <a:endParaRPr lang="en-US" dirty="0" smtClean="0">
              <a:sym typeface="Symbol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dirty="0" smtClean="0">
              <a:sym typeface="Symbol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Pomset</a:t>
            </a:r>
            <a:r>
              <a:rPr lang="en-US" dirty="0" smtClean="0">
                <a:sym typeface="Symbol"/>
              </a:rPr>
              <a:t> – </a:t>
            </a:r>
            <a:r>
              <a:rPr lang="ru-RU" dirty="0" smtClean="0">
                <a:sym typeface="Symbol"/>
              </a:rPr>
              <a:t>тройка </a:t>
            </a:r>
            <a:r>
              <a:rPr lang="en-US" b="1" dirty="0" smtClean="0">
                <a:latin typeface="Cambria" pitchFamily="18" charset="0"/>
                <a:sym typeface="Symbol"/>
              </a:rPr>
              <a:t>V, , </a:t>
            </a:r>
            <a:endParaRPr lang="en-US" dirty="0" smtClean="0">
              <a:latin typeface="Cambria" pitchFamily="18" charset="0"/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V</a:t>
            </a:r>
            <a:r>
              <a:rPr lang="en-US" sz="2800" dirty="0" smtClean="0">
                <a:sym typeface="Symbol" pitchFamily="18" charset="2"/>
              </a:rPr>
              <a:t> – </a:t>
            </a:r>
            <a:r>
              <a:rPr lang="ru-RU" sz="2800" dirty="0" smtClean="0">
                <a:sym typeface="Symbol" pitchFamily="18" charset="2"/>
              </a:rPr>
              <a:t>множество вершин</a:t>
            </a: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latin typeface="Cambria" pitchFamily="18" charset="0"/>
                <a:sym typeface="Symbol"/>
              </a:rPr>
              <a:t></a:t>
            </a:r>
            <a:r>
              <a:rPr lang="ru-RU" sz="2800" b="1" dirty="0" smtClean="0">
                <a:latin typeface="Cambria" pitchFamily="18" charset="0"/>
                <a:sym typeface="Symbol"/>
              </a:rPr>
              <a:t> </a:t>
            </a:r>
            <a:r>
              <a:rPr lang="en-US" sz="2800" b="1" dirty="0" smtClean="0">
                <a:latin typeface="Cambria" pitchFamily="18" charset="0"/>
                <a:sym typeface="Symbol"/>
              </a:rPr>
              <a:t> V</a:t>
            </a:r>
            <a:r>
              <a:rPr lang="ru-RU" sz="2800" dirty="0" smtClean="0">
                <a:latin typeface="Cambria" pitchFamily="18" charset="0"/>
                <a:sym typeface="Symbol"/>
              </a:rPr>
              <a:t></a:t>
            </a:r>
            <a:r>
              <a:rPr lang="en-US" sz="2800" b="1" dirty="0" smtClean="0">
                <a:latin typeface="Cambria" pitchFamily="18" charset="0"/>
                <a:sym typeface="Symbol"/>
              </a:rPr>
              <a:t>V</a:t>
            </a:r>
            <a:r>
              <a:rPr lang="ru-RU" sz="2800" b="1" dirty="0" smtClean="0">
                <a:latin typeface="Cambria" pitchFamily="18" charset="0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– </a:t>
            </a:r>
            <a:r>
              <a:rPr lang="ru-RU" sz="2800" dirty="0" smtClean="0">
                <a:sym typeface="Symbol"/>
              </a:rPr>
              <a:t>частичный порядок</a:t>
            </a: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latin typeface="Cambria" pitchFamily="18" charset="0"/>
                <a:sym typeface="Symbol"/>
              </a:rPr>
              <a:t></a:t>
            </a:r>
            <a:r>
              <a:rPr lang="en-US" sz="2800" dirty="0" smtClean="0">
                <a:latin typeface="Cambria" pitchFamily="18" charset="0"/>
                <a:sym typeface="Symbol"/>
              </a:rPr>
              <a:t>:</a:t>
            </a:r>
            <a:r>
              <a:rPr lang="en-US" sz="2800" b="1" dirty="0" smtClean="0">
                <a:latin typeface="Cambria" pitchFamily="18" charset="0"/>
                <a:sym typeface="Symbol"/>
              </a:rPr>
              <a:t> V </a:t>
            </a:r>
            <a:r>
              <a:rPr lang="en-US" sz="2800" dirty="0" smtClean="0">
                <a:latin typeface="Cambria" pitchFamily="18" charset="0"/>
                <a:sym typeface="Symbol"/>
              </a:rPr>
              <a:t></a:t>
            </a:r>
            <a:r>
              <a:rPr lang="en-US" sz="2800" b="1" dirty="0" smtClean="0">
                <a:latin typeface="Cambria" pitchFamily="18" charset="0"/>
                <a:sym typeface="Symbol"/>
              </a:rPr>
              <a:t>  </a:t>
            </a:r>
            <a:r>
              <a:rPr lang="en-US" sz="2800" dirty="0" smtClean="0">
                <a:sym typeface="Symbol"/>
              </a:rPr>
              <a:t>– </a:t>
            </a:r>
            <a:r>
              <a:rPr lang="ru-RU" sz="2800" dirty="0" smtClean="0">
                <a:sym typeface="Symbol"/>
              </a:rPr>
              <a:t>функция разметки</a:t>
            </a:r>
            <a:endParaRPr lang="ru-RU" sz="2800" dirty="0" smtClean="0">
              <a:sym typeface="Symbol" pitchFamily="18" charset="2"/>
            </a:endParaRPr>
          </a:p>
        </p:txBody>
      </p:sp>
      <p:sp>
        <p:nvSpPr>
          <p:cNvPr id="24581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3E1CCA05-659C-450B-A9D9-01A97579B255}" type="slidenum">
              <a:rPr lang="ru-RU" b="0" smtClean="0">
                <a:latin typeface="Arial Black" pitchFamily="34" charset="0"/>
              </a:rPr>
              <a:pPr eaLnBrk="1" hangingPunct="1"/>
              <a:t>22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6622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-99392"/>
            <a:ext cx="9144000" cy="1873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Частично упорядоченное мультимножество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Pomset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– Pratt, 1982):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примеры</a:t>
            </a:r>
          </a:p>
        </p:txBody>
      </p:sp>
      <p:sp>
        <p:nvSpPr>
          <p:cNvPr id="25604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28DA21A8-DE07-43A3-9451-5ECE72FB647F}" type="slidenum">
              <a:rPr lang="ru-RU" b="0" smtClean="0">
                <a:latin typeface="Arial Black" pitchFamily="34" charset="0"/>
              </a:rPr>
              <a:pPr eaLnBrk="1" hangingPunct="1"/>
              <a:t>23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pic>
        <p:nvPicPr>
          <p:cNvPr id="2560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824"/>
            <a:ext cx="5257800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24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-99392"/>
            <a:ext cx="8974137" cy="1873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Временная трасса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(Timed trace 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Chieu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&amp; Hung, 2012)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9138"/>
            <a:ext cx="8075613" cy="42481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Cambria" pitchFamily="18" charset="0"/>
                <a:sym typeface="Symbol" pitchFamily="18" charset="2"/>
              </a:rPr>
              <a:t>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–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алфавит событий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b="1" dirty="0" smtClean="0">
                <a:latin typeface="Cambria" pitchFamily="18" charset="0"/>
                <a:sym typeface="Symbol" pitchFamily="18" charset="2"/>
              </a:rPr>
              <a:t>T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– </a:t>
            </a:r>
            <a:r>
              <a:rPr lang="ru-RU" dirty="0" smtClean="0">
                <a:sym typeface="Symbol" pitchFamily="18" charset="2"/>
              </a:rPr>
              <a:t>временная область</a:t>
            </a:r>
            <a:endParaRPr lang="en-US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Временная трасса</a:t>
            </a:r>
            <a:r>
              <a:rPr lang="en-US" dirty="0" smtClean="0">
                <a:sym typeface="Symbol" pitchFamily="18" charset="2"/>
              </a:rPr>
              <a:t> –</a:t>
            </a:r>
            <a:r>
              <a:rPr lang="ru-RU" dirty="0" smtClean="0">
                <a:sym typeface="Symbol" pitchFamily="18" charset="2"/>
              </a:rPr>
              <a:t> </a:t>
            </a:r>
            <a:r>
              <a:rPr lang="en-US" b="1" dirty="0" smtClean="0">
                <a:latin typeface="Cambria" pitchFamily="18" charset="0"/>
                <a:sym typeface="Symbol" pitchFamily="18" charset="2"/>
              </a:rPr>
              <a:t>V</a:t>
            </a:r>
            <a:r>
              <a:rPr lang="en-US" dirty="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b="1" dirty="0" smtClean="0">
                <a:latin typeface="Cambria" pitchFamily="18" charset="0"/>
                <a:sym typeface="Symbol" pitchFamily="18" charset="2"/>
              </a:rPr>
              <a:t></a:t>
            </a:r>
            <a:r>
              <a:rPr lang="en-US" dirty="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b="1" dirty="0" smtClean="0">
                <a:latin typeface="Cambria" pitchFamily="18" charset="0"/>
                <a:sym typeface="Symbol" pitchFamily="18" charset="2"/>
              </a:rPr>
              <a:t></a:t>
            </a:r>
            <a:r>
              <a:rPr lang="en-US" dirty="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b="1" dirty="0" smtClean="0">
                <a:latin typeface="Cambria" pitchFamily="18" charset="0"/>
                <a:sym typeface="Symbol" pitchFamily="18" charset="2"/>
              </a:rPr>
              <a:t></a:t>
            </a:r>
            <a:r>
              <a:rPr lang="ru-RU" b="1" dirty="0" smtClean="0">
                <a:latin typeface="Cambria" pitchFamily="18" charset="0"/>
                <a:sym typeface="Symbol" pitchFamily="18" charset="2"/>
              </a:rPr>
              <a:t> </a:t>
            </a:r>
            <a:r>
              <a:rPr lang="en-US" dirty="0" smtClean="0">
                <a:latin typeface="Cambria" pitchFamily="18" charset="0"/>
                <a:sym typeface="Symbol" pitchFamily="18" charset="2"/>
              </a:rPr>
              <a:t>[, </a:t>
            </a:r>
            <a:r>
              <a:rPr lang="en-US" b="1" dirty="0" smtClean="0">
                <a:latin typeface="Cambria" pitchFamily="18" charset="0"/>
                <a:sym typeface="Symbol" pitchFamily="18" charset="2"/>
              </a:rPr>
              <a:t></a:t>
            </a:r>
            <a:r>
              <a:rPr lang="en-US" dirty="0" smtClean="0">
                <a:latin typeface="Cambria" pitchFamily="18" charset="0"/>
                <a:sym typeface="Symbol" pitchFamily="18" charset="2"/>
              </a:rPr>
              <a:t>]</a:t>
            </a:r>
            <a:r>
              <a:rPr lang="en-US" b="1" dirty="0" smtClean="0">
                <a:latin typeface="Cambria" pitchFamily="18" charset="0"/>
                <a:sym typeface="Symbol" pitchFamily="18" charset="2"/>
              </a:rPr>
              <a:t></a:t>
            </a:r>
            <a:endParaRPr lang="en-US" sz="2800" dirty="0" smtClean="0">
              <a:latin typeface="Cambria" pitchFamily="18" charset="0"/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V</a:t>
            </a:r>
            <a:r>
              <a:rPr lang="en-US" sz="2800" dirty="0" smtClean="0">
                <a:sym typeface="Symbol" pitchFamily="18" charset="2"/>
              </a:rPr>
              <a:t> – </a:t>
            </a:r>
            <a:r>
              <a:rPr lang="ru-RU" sz="2800" dirty="0" smtClean="0">
                <a:sym typeface="Symbol" pitchFamily="18" charset="2"/>
              </a:rPr>
              <a:t>множество вершин</a:t>
            </a:r>
            <a:endParaRPr lang="en-US" sz="28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10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</a:t>
            </a:r>
            <a:r>
              <a:rPr lang="ru-RU" sz="2800" b="1" dirty="0" smtClean="0">
                <a:latin typeface="Cambria" pitchFamily="18" charset="0"/>
                <a:sym typeface="Symbol" pitchFamily="18" charset="2"/>
              </a:rPr>
              <a:t> </a:t>
            </a: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 V</a:t>
            </a:r>
            <a:r>
              <a:rPr lang="ru-RU" sz="2800" dirty="0" smtClean="0">
                <a:latin typeface="Cambria" pitchFamily="18" charset="0"/>
                <a:sym typeface="Symbol" pitchFamily="18" charset="2"/>
              </a:rPr>
              <a:t></a:t>
            </a: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V</a:t>
            </a:r>
            <a:r>
              <a:rPr lang="ru-RU" sz="2800" b="1" dirty="0" smtClean="0">
                <a:latin typeface="Cambria" pitchFamily="18" charset="0"/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– </a:t>
            </a:r>
            <a:r>
              <a:rPr lang="ru-RU" sz="2800" dirty="0" smtClean="0">
                <a:sym typeface="Symbol" pitchFamily="18" charset="2"/>
              </a:rPr>
              <a:t>частичный порядок</a:t>
            </a:r>
            <a:endParaRPr lang="en-US" sz="28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10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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:</a:t>
            </a: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 V 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</a:t>
            </a: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 </a:t>
            </a:r>
            <a:r>
              <a:rPr lang="en-US" sz="2800" b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– </a:t>
            </a:r>
            <a:r>
              <a:rPr lang="ru-RU" sz="2800" dirty="0" smtClean="0">
                <a:sym typeface="Symbol" pitchFamily="18" charset="2"/>
              </a:rPr>
              <a:t>функция разметки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10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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:</a:t>
            </a:r>
            <a:r>
              <a:rPr lang="ru-RU" sz="2800" dirty="0" smtClean="0">
                <a:latin typeface="Cambria" pitchFamily="18" charset="0"/>
                <a:sym typeface="Symbol" pitchFamily="18" charset="2"/>
              </a:rPr>
              <a:t> </a:t>
            </a: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V 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</a:t>
            </a: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 T </a:t>
            </a:r>
            <a:r>
              <a:rPr lang="en-US" sz="2800" dirty="0" smtClean="0">
                <a:sym typeface="Symbol" pitchFamily="18" charset="2"/>
              </a:rPr>
              <a:t>– </a:t>
            </a:r>
            <a:r>
              <a:rPr lang="ru-RU" sz="2800" dirty="0" smtClean="0">
                <a:sym typeface="Symbol" pitchFamily="18" charset="2"/>
              </a:rPr>
              <a:t>время события</a:t>
            </a:r>
            <a:endParaRPr lang="en-US" sz="28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ru-RU" sz="1000" dirty="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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:</a:t>
            </a:r>
            <a:r>
              <a:rPr lang="ru-RU" sz="2800" dirty="0" smtClean="0">
                <a:latin typeface="Cambria" pitchFamily="18" charset="0"/>
                <a:sym typeface="Symbol" pitchFamily="18" charset="2"/>
              </a:rPr>
              <a:t> </a:t>
            </a: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V 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 </a:t>
            </a:r>
            <a:r>
              <a:rPr lang="en-US" sz="2800" b="1" dirty="0" smtClean="0">
                <a:latin typeface="Cambria" pitchFamily="18" charset="0"/>
                <a:sym typeface="Symbol" pitchFamily="18" charset="2"/>
              </a:rPr>
              <a:t>T</a:t>
            </a:r>
            <a:r>
              <a:rPr lang="en-US" sz="2800" dirty="0" smtClean="0">
                <a:latin typeface="Cambria" pitchFamily="18" charset="0"/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– </a:t>
            </a:r>
            <a:r>
              <a:rPr lang="ru-RU" sz="2800" dirty="0" smtClean="0">
                <a:sym typeface="Symbol" pitchFamily="18" charset="2"/>
              </a:rPr>
              <a:t>допустимый интервал</a:t>
            </a:r>
          </a:p>
        </p:txBody>
      </p:sp>
      <p:sp>
        <p:nvSpPr>
          <p:cNvPr id="26629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AC1FC8CE-F829-4369-BF51-0EEB55F9FDCD}" type="slidenum">
              <a:rPr lang="ru-RU" b="0" smtClean="0">
                <a:latin typeface="Arial Black" pitchFamily="34" charset="0"/>
              </a:rPr>
              <a:pPr eaLnBrk="1" hangingPunct="1"/>
              <a:t>24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18960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-99392"/>
            <a:ext cx="8974137" cy="1873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Временная трасса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(Timed trace 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Chieu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&amp; Hung, 2012)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пример</a:t>
            </a:r>
          </a:p>
        </p:txBody>
      </p:sp>
      <p:sp>
        <p:nvSpPr>
          <p:cNvPr id="2765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4878388"/>
            <a:ext cx="8147050" cy="1214437"/>
          </a:xfrm>
        </p:spPr>
        <p:txBody>
          <a:bodyPr/>
          <a:lstStyle/>
          <a:p>
            <a:r>
              <a:rPr lang="en-US" sz="2800" smtClean="0">
                <a:latin typeface="Cambria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{ abcd, bacd, abdc, badc }</a:t>
            </a:r>
            <a:endParaRPr lang="ru-RU" sz="2800" smtClean="0">
              <a:latin typeface="Cambria" pitchFamily="18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r>
              <a:rPr lang="en-US" sz="2800" smtClean="0">
                <a:latin typeface="Cambria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{</a:t>
            </a:r>
            <a:r>
              <a:rPr lang="ru-RU" sz="2800" smtClean="0">
                <a:latin typeface="Cambria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800" smtClean="0">
                <a:latin typeface="Cambria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abcd, bacd }</a:t>
            </a:r>
            <a:r>
              <a:rPr lang="en-US" sz="280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– </a:t>
            </a:r>
            <a:r>
              <a:rPr lang="ru-RU" sz="280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временные ограничения</a:t>
            </a:r>
            <a:endParaRPr lang="ru-RU" sz="2800" smtClean="0">
              <a:sym typeface="Symbol" pitchFamily="18" charset="2"/>
            </a:endParaRPr>
          </a:p>
          <a:p>
            <a:endParaRPr lang="ru-RU" smtClean="0"/>
          </a:p>
        </p:txBody>
      </p:sp>
      <p:sp>
        <p:nvSpPr>
          <p:cNvPr id="27652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CC4602F3-4561-4078-B10B-644E9D2AC37A}" type="slidenum">
              <a:rPr lang="ru-RU" b="0" smtClean="0">
                <a:latin typeface="Arial Black" pitchFamily="34" charset="0"/>
              </a:rPr>
              <a:pPr eaLnBrk="1" hangingPunct="1"/>
              <a:t>25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pic>
        <p:nvPicPr>
          <p:cNvPr id="2765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988840"/>
            <a:ext cx="47672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0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5789"/>
            <a:ext cx="8974137" cy="1296987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Поведение реализации и спецификации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8638" y="1773238"/>
            <a:ext cx="8075612" cy="42481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ym typeface="Symbol" pitchFamily="18" charset="2"/>
              </a:rPr>
              <a:t>Поведение реализации</a:t>
            </a:r>
            <a:endParaRPr lang="en-US" sz="280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latin typeface="Cambria" pitchFamily="18" charset="0"/>
                <a:sym typeface="Symbol" pitchFamily="18" charset="2"/>
              </a:rPr>
              <a:t>V</a:t>
            </a:r>
            <a:r>
              <a:rPr lang="en-US" sz="2800" i="1" baseline="-25000" smtClean="0">
                <a:latin typeface="Cambria" pitchFamily="18" charset="0"/>
                <a:sym typeface="Symbol" pitchFamily="18" charset="2"/>
              </a:rPr>
              <a:t>I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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</a:t>
            </a:r>
            <a:r>
              <a:rPr lang="en-US" sz="2800" i="1" baseline="-25000" smtClean="0">
                <a:latin typeface="Cambria" pitchFamily="18" charset="0"/>
                <a:sym typeface="Symbol" pitchFamily="18" charset="2"/>
              </a:rPr>
              <a:t>I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</a:t>
            </a:r>
            <a:r>
              <a:rPr lang="en-US" sz="2800" i="1" baseline="-25000" smtClean="0">
                <a:latin typeface="Cambria" pitchFamily="18" charset="0"/>
                <a:sym typeface="Symbol" pitchFamily="18" charset="2"/>
              </a:rPr>
              <a:t>I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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ym typeface="Symbol" pitchFamily="18" charset="2"/>
              </a:rPr>
              <a:t>Поведение спецификации</a:t>
            </a:r>
            <a:endParaRPr lang="en-US" sz="2800" b="1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latin typeface="Cambria" pitchFamily="18" charset="0"/>
                <a:sym typeface="Symbol" pitchFamily="18" charset="2"/>
              </a:rPr>
              <a:t>V</a:t>
            </a:r>
            <a:r>
              <a:rPr lang="en-US" sz="2800" i="1" baseline="-25000" smtClean="0">
                <a:latin typeface="Cambria" pitchFamily="18" charset="0"/>
                <a:sym typeface="Symbol" pitchFamily="18" charset="2"/>
              </a:rPr>
              <a:t>S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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</a:t>
            </a:r>
            <a:r>
              <a:rPr lang="en-US" sz="2800" i="1" baseline="-25000" smtClean="0">
                <a:latin typeface="Cambria" pitchFamily="18" charset="0"/>
                <a:sym typeface="Symbol" pitchFamily="18" charset="2"/>
              </a:rPr>
              <a:t>S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</a:t>
            </a:r>
            <a:r>
              <a:rPr lang="en-US" sz="2800" i="1" baseline="-25000" smtClean="0">
                <a:latin typeface="Cambria" pitchFamily="18" charset="0"/>
                <a:sym typeface="Symbol" pitchFamily="18" charset="2"/>
              </a:rPr>
              <a:t>S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, 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</a:t>
            </a:r>
            <a:r>
              <a:rPr lang="en-US" sz="2800" i="1" baseline="-25000" smtClean="0">
                <a:latin typeface="Cambria" pitchFamily="18" charset="0"/>
                <a:sym typeface="Symbol" pitchFamily="18" charset="2"/>
              </a:rPr>
              <a:t>S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</a:t>
            </a:r>
            <a:endParaRPr lang="ru-RU" sz="2800" smtClean="0">
              <a:latin typeface="Cambria" pitchFamily="18" charset="0"/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ym typeface="Symbol" pitchFamily="18" charset="2"/>
              </a:rPr>
              <a:t>Допустимый временной интервал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latin typeface="Cambria" pitchFamily="18" charset="0"/>
                <a:sym typeface="Symbol" pitchFamily="18" charset="2"/>
              </a:rPr>
              <a:t></a:t>
            </a:r>
            <a:r>
              <a:rPr lang="en-US" sz="2800" b="1" i="1" baseline="-25000" smtClean="0">
                <a:latin typeface="Cambria" pitchFamily="18" charset="0"/>
                <a:sym typeface="Symbol" pitchFamily="18" charset="2"/>
              </a:rPr>
              <a:t>S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smtClean="0">
                <a:latin typeface="Cambria" pitchFamily="18" charset="0"/>
                <a:sym typeface="Symbol" pitchFamily="18" charset="2"/>
              </a:rPr>
              <a:t>x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)</a:t>
            </a:r>
            <a:r>
              <a:rPr lang="ru-RU" sz="2800" b="1" smtClean="0">
                <a:latin typeface="Cambria" pitchFamily="18" charset="0"/>
                <a:sym typeface="Symbol" pitchFamily="18" charset="2"/>
              </a:rPr>
              <a:t> = 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[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</a:t>
            </a:r>
            <a:r>
              <a:rPr lang="en-US" sz="2800" b="1" i="1" baseline="-25000" smtClean="0">
                <a:latin typeface="Cambria" pitchFamily="18" charset="0"/>
                <a:sym typeface="Symbol" pitchFamily="18" charset="2"/>
              </a:rPr>
              <a:t>S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smtClean="0">
                <a:latin typeface="Cambria" pitchFamily="18" charset="0"/>
                <a:sym typeface="Symbol" pitchFamily="18" charset="2"/>
              </a:rPr>
              <a:t>x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)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-t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smtClean="0">
                <a:latin typeface="Cambria" pitchFamily="18" charset="0"/>
                <a:sym typeface="Symbol" pitchFamily="18" charset="2"/>
              </a:rPr>
              <a:t>x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),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 </a:t>
            </a:r>
            <a:r>
              <a:rPr lang="en-US" sz="2800" b="1" i="1" baseline="-25000" smtClean="0">
                <a:latin typeface="Cambria" pitchFamily="18" charset="0"/>
                <a:sym typeface="Symbol" pitchFamily="18" charset="2"/>
              </a:rPr>
              <a:t>S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smtClean="0">
                <a:latin typeface="Cambria" pitchFamily="18" charset="0"/>
                <a:sym typeface="Symbol" pitchFamily="18" charset="2"/>
              </a:rPr>
              <a:t>x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)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+t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smtClean="0">
                <a:latin typeface="Cambria" pitchFamily="18" charset="0"/>
                <a:sym typeface="Symbol" pitchFamily="18" charset="2"/>
              </a:rPr>
              <a:t>x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)]</a:t>
            </a:r>
            <a:endParaRPr lang="ru-RU" sz="2800" smtClean="0">
              <a:latin typeface="Cambria" pitchFamily="18" charset="0"/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ym typeface="Symbol" pitchFamily="18" charset="2"/>
              </a:rPr>
              <a:t>Соответствие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ru-RU" sz="2800" smtClean="0">
                <a:sym typeface="Symbol" pitchFamily="18" charset="2"/>
              </a:rPr>
              <a:t>событий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latin typeface="Cambria" pitchFamily="18" charset="0"/>
                <a:sym typeface="Symbol" pitchFamily="18" charset="2"/>
              </a:rPr>
              <a:t>match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(x, y) = </a:t>
            </a:r>
            <a:r>
              <a:rPr lang="en-US" sz="36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</a:t>
            </a:r>
            <a:r>
              <a:rPr lang="en-US" sz="2800" b="1" i="1" baseline="-25000" smtClean="0">
                <a:latin typeface="Cambria" pitchFamily="18" charset="0"/>
                <a:sym typeface="Symbol" pitchFamily="18" charset="2"/>
              </a:rPr>
              <a:t>I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smtClean="0">
                <a:latin typeface="Cambria" pitchFamily="18" charset="0"/>
                <a:sym typeface="Symbol" pitchFamily="18" charset="2"/>
              </a:rPr>
              <a:t>y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) = 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</a:t>
            </a:r>
            <a:r>
              <a:rPr lang="en-US" sz="2800" b="1" i="1" baseline="-25000" smtClean="0">
                <a:latin typeface="Cambria" pitchFamily="18" charset="0"/>
                <a:sym typeface="Symbol" pitchFamily="18" charset="2"/>
              </a:rPr>
              <a:t>S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smtClean="0">
                <a:latin typeface="Cambria" pitchFamily="18" charset="0"/>
                <a:sym typeface="Symbol" pitchFamily="18" charset="2"/>
              </a:rPr>
              <a:t>x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)</a:t>
            </a:r>
            <a:r>
              <a:rPr lang="en-US" sz="3600" smtClean="0">
                <a:latin typeface="Cambria" pitchFamily="18" charset="0"/>
                <a:sym typeface="Symbol" pitchFamily="18" charset="2"/>
              </a:rPr>
              <a:t>)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 &amp; </a:t>
            </a:r>
            <a:r>
              <a:rPr lang="en-US" sz="36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</a:t>
            </a:r>
            <a:r>
              <a:rPr lang="en-US" sz="2800" b="1" i="1" baseline="-25000" smtClean="0">
                <a:latin typeface="Cambria" pitchFamily="18" charset="0"/>
                <a:sym typeface="Symbol" pitchFamily="18" charset="2"/>
              </a:rPr>
              <a:t>I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smtClean="0">
                <a:latin typeface="Cambria" pitchFamily="18" charset="0"/>
                <a:sym typeface="Symbol" pitchFamily="18" charset="2"/>
              </a:rPr>
              <a:t>y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)  </a:t>
            </a:r>
            <a:r>
              <a:rPr lang="en-US" sz="2800" b="1" smtClean="0">
                <a:latin typeface="Cambria" pitchFamily="18" charset="0"/>
                <a:sym typeface="Symbol" pitchFamily="18" charset="2"/>
              </a:rPr>
              <a:t></a:t>
            </a:r>
            <a:r>
              <a:rPr lang="en-US" sz="2800" b="1" i="1" baseline="-25000" smtClean="0">
                <a:latin typeface="Cambria" pitchFamily="18" charset="0"/>
                <a:sym typeface="Symbol" pitchFamily="18" charset="2"/>
              </a:rPr>
              <a:t>S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(</a:t>
            </a:r>
            <a:r>
              <a:rPr lang="en-US" sz="2800" i="1" smtClean="0">
                <a:latin typeface="Cambria" pitchFamily="18" charset="0"/>
                <a:sym typeface="Symbol" pitchFamily="18" charset="2"/>
              </a:rPr>
              <a:t>x</a:t>
            </a:r>
            <a:r>
              <a:rPr lang="en-US" sz="2800" smtClean="0">
                <a:latin typeface="Cambria" pitchFamily="18" charset="0"/>
                <a:sym typeface="Symbol" pitchFamily="18" charset="2"/>
              </a:rPr>
              <a:t>)</a:t>
            </a:r>
            <a:r>
              <a:rPr lang="en-US" sz="3600" smtClean="0">
                <a:latin typeface="Cambria" pitchFamily="18" charset="0"/>
                <a:sym typeface="Symbol" pitchFamily="18" charset="2"/>
              </a:rPr>
              <a:t>)</a:t>
            </a:r>
            <a:endParaRPr lang="en-US" sz="2800" smtClean="0">
              <a:latin typeface="Cambria" pitchFamily="18" charset="0"/>
              <a:sym typeface="Symbol" pitchFamily="18" charset="2"/>
            </a:endParaRPr>
          </a:p>
        </p:txBody>
      </p:sp>
      <p:sp>
        <p:nvSpPr>
          <p:cNvPr id="28677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8CE4E633-1F91-4C36-84BF-6F2F507FC470}" type="slidenum">
              <a:rPr lang="ru-RU" b="0" smtClean="0">
                <a:latin typeface="Arial Black" pitchFamily="34" charset="0"/>
              </a:rPr>
              <a:pPr eaLnBrk="1" hangingPunct="1"/>
              <a:t>26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44876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171400"/>
            <a:ext cx="8974137" cy="1873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Отношение соответствия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8638" y="1844675"/>
            <a:ext cx="8075612" cy="42481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i="1" dirty="0" smtClean="0">
                <a:latin typeface="Cambria" pitchFamily="18" charset="0"/>
                <a:sym typeface="Symbol" pitchFamily="18" charset="2"/>
              </a:rPr>
              <a:t>I</a:t>
            </a:r>
            <a:r>
              <a:rPr lang="en-US" sz="3600" dirty="0" smtClean="0">
                <a:latin typeface="Cambria" pitchFamily="18" charset="0"/>
                <a:sym typeface="Symbol" pitchFamily="18" charset="2"/>
              </a:rPr>
              <a:t> ~ </a:t>
            </a:r>
            <a:r>
              <a:rPr lang="en-US" sz="3600" i="1" dirty="0" smtClean="0">
                <a:latin typeface="Cambria" pitchFamily="18" charset="0"/>
                <a:sym typeface="Symbol" pitchFamily="18" charset="2"/>
              </a:rPr>
              <a:t>S</a:t>
            </a:r>
            <a:r>
              <a:rPr lang="en-US" sz="3600" dirty="0" smtClean="0">
                <a:latin typeface="Cambria" pitchFamily="18" charset="0"/>
                <a:sym typeface="Symbol" pitchFamily="18" charset="2"/>
              </a:rPr>
              <a:t> </a:t>
            </a:r>
            <a:r>
              <a:rPr lang="en-US" sz="3600" dirty="0" smtClean="0">
                <a:latin typeface="Cambria" pitchFamily="18" charset="0"/>
                <a:sym typeface="Symbol"/>
              </a:rPr>
              <a:t> </a:t>
            </a:r>
            <a:r>
              <a:rPr lang="en-US" sz="3600" i="1" dirty="0" smtClean="0">
                <a:latin typeface="Cambria" pitchFamily="18" charset="0"/>
                <a:sym typeface="Symbol"/>
              </a:rPr>
              <a:t>t</a:t>
            </a:r>
            <a:r>
              <a:rPr lang="en-US" sz="3600" dirty="0" smtClean="0">
                <a:latin typeface="Cambria" pitchFamily="18" charset="0"/>
                <a:sym typeface="Symbol"/>
              </a:rPr>
              <a:t> </a:t>
            </a:r>
            <a:r>
              <a:rPr lang="en-US" sz="3600" b="1" dirty="0" smtClean="0">
                <a:latin typeface="Cambria" pitchFamily="18" charset="0"/>
                <a:sym typeface="Symbol"/>
              </a:rPr>
              <a:t>T</a:t>
            </a:r>
            <a:r>
              <a:rPr lang="en-US" sz="3600" b="1" dirty="0">
                <a:latin typeface="Cambria" pitchFamily="18" charset="0"/>
                <a:sym typeface="Symbol" pitchFamily="18" charset="2"/>
              </a:rPr>
              <a:t> </a:t>
            </a:r>
            <a:r>
              <a:rPr lang="en-US" sz="3600" b="1" dirty="0" smtClean="0">
                <a:latin typeface="Cambria" pitchFamily="18" charset="0"/>
                <a:sym typeface="Symbol" pitchFamily="18" charset="2"/>
              </a:rPr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200" b="1" dirty="0" smtClean="0">
              <a:latin typeface="Cambria" pitchFamily="18" charset="0"/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Cambria" pitchFamily="18" charset="0"/>
                <a:sym typeface="Symbol"/>
              </a:rPr>
              <a:t>M  </a:t>
            </a:r>
            <a:r>
              <a:rPr lang="en-US" sz="2800" dirty="0" smtClean="0">
                <a:latin typeface="Cambria" pitchFamily="18" charset="0"/>
                <a:sym typeface="Symbol"/>
              </a:rPr>
              <a:t>{ (</a:t>
            </a:r>
            <a:r>
              <a:rPr lang="en-US" sz="2800" i="1" dirty="0" smtClean="0">
                <a:latin typeface="Cambria" pitchFamily="18" charset="0"/>
                <a:sym typeface="Symbol"/>
              </a:rPr>
              <a:t>x</a:t>
            </a:r>
            <a:r>
              <a:rPr lang="en-US" sz="2800" dirty="0" smtClean="0">
                <a:latin typeface="Cambria" pitchFamily="18" charset="0"/>
                <a:sym typeface="Symbol"/>
              </a:rPr>
              <a:t>, </a:t>
            </a:r>
            <a:r>
              <a:rPr lang="en-US" sz="2800" i="1" dirty="0" smtClean="0">
                <a:latin typeface="Cambria" pitchFamily="18" charset="0"/>
                <a:sym typeface="Symbol"/>
              </a:rPr>
              <a:t>y</a:t>
            </a:r>
            <a:r>
              <a:rPr lang="en-US" sz="2800" dirty="0" smtClean="0">
                <a:latin typeface="Cambria" pitchFamily="18" charset="0"/>
                <a:sym typeface="Symbol"/>
              </a:rPr>
              <a:t>)</a:t>
            </a:r>
            <a:r>
              <a:rPr lang="en-US" sz="2800" b="1" dirty="0" err="1" smtClean="0">
                <a:latin typeface="Cambria" pitchFamily="18" charset="0"/>
                <a:sym typeface="Symbol"/>
              </a:rPr>
              <a:t>past</a:t>
            </a:r>
            <a:r>
              <a:rPr lang="en-US" sz="2800" b="1" i="1" baseline="-25000" dirty="0" err="1" smtClean="0">
                <a:latin typeface="Cambria" pitchFamily="18" charset="0"/>
                <a:sym typeface="Symbol"/>
              </a:rPr>
              <a:t>S</a:t>
            </a:r>
            <a:r>
              <a:rPr lang="en-US" sz="2800" dirty="0" smtClean="0">
                <a:latin typeface="Cambria" pitchFamily="18" charset="0"/>
                <a:sym typeface="Symbol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/>
              </a:rPr>
              <a:t>t</a:t>
            </a:r>
            <a:r>
              <a:rPr lang="en-US" sz="2800" dirty="0" smtClean="0">
                <a:latin typeface="Cambria" pitchFamily="18" charset="0"/>
                <a:sym typeface="Symbol"/>
              </a:rPr>
              <a:t>)  </a:t>
            </a:r>
            <a:r>
              <a:rPr lang="en-US" sz="2800" b="1" dirty="0" err="1" smtClean="0">
                <a:latin typeface="Cambria" pitchFamily="18" charset="0"/>
                <a:sym typeface="Symbol"/>
              </a:rPr>
              <a:t>past</a:t>
            </a:r>
            <a:r>
              <a:rPr lang="en-US" sz="2800" b="1" i="1" baseline="-25000" dirty="0" err="1" smtClean="0">
                <a:latin typeface="Cambria" pitchFamily="18" charset="0"/>
                <a:sym typeface="Symbol"/>
              </a:rPr>
              <a:t>I</a:t>
            </a:r>
            <a:r>
              <a:rPr lang="en-US" sz="2800" dirty="0" smtClean="0">
                <a:latin typeface="Cambria" pitchFamily="18" charset="0"/>
                <a:sym typeface="Symbol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/>
              </a:rPr>
              <a:t>t</a:t>
            </a:r>
            <a:r>
              <a:rPr lang="en-US" sz="2800" dirty="0" smtClean="0">
                <a:latin typeface="Cambria" pitchFamily="18" charset="0"/>
                <a:sym typeface="Symbol"/>
              </a:rPr>
              <a:t>) | </a:t>
            </a:r>
            <a:r>
              <a:rPr lang="en-US" sz="2800" b="1" dirty="0" smtClean="0">
                <a:latin typeface="Cambria" pitchFamily="18" charset="0"/>
                <a:sym typeface="Symbol"/>
              </a:rPr>
              <a:t>match</a:t>
            </a:r>
            <a:r>
              <a:rPr lang="en-US" sz="2800" dirty="0" smtClean="0">
                <a:latin typeface="Cambria" pitchFamily="18" charset="0"/>
                <a:sym typeface="Symbol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/>
              </a:rPr>
              <a:t>x</a:t>
            </a:r>
            <a:r>
              <a:rPr lang="en-US" sz="2800" dirty="0" smtClean="0">
                <a:latin typeface="Cambria" pitchFamily="18" charset="0"/>
                <a:sym typeface="Symbol"/>
              </a:rPr>
              <a:t>, </a:t>
            </a:r>
            <a:r>
              <a:rPr lang="en-US" sz="2800" i="1" dirty="0" smtClean="0">
                <a:latin typeface="Cambria" pitchFamily="18" charset="0"/>
                <a:sym typeface="Symbol"/>
              </a:rPr>
              <a:t>y</a:t>
            </a:r>
            <a:r>
              <a:rPr lang="en-US" sz="2800" dirty="0" smtClean="0">
                <a:latin typeface="Cambria" pitchFamily="18" charset="0"/>
                <a:sym typeface="Symbol"/>
              </a:rPr>
              <a:t>) }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>
              <a:latin typeface="Cambria" pitchFamily="18" charset="0"/>
              <a:sym typeface="Symbol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latin typeface="Cambria" pitchFamily="18" charset="0"/>
                <a:sym typeface="Symbol"/>
              </a:rPr>
              <a:t>M</a:t>
            </a:r>
            <a:r>
              <a:rPr lang="en-US" sz="2800" dirty="0" smtClean="0">
                <a:latin typeface="Cambria" pitchFamily="18" charset="0"/>
                <a:sym typeface="Symbol"/>
              </a:rPr>
              <a:t> – </a:t>
            </a:r>
            <a:r>
              <a:rPr lang="ru-RU" sz="2800" dirty="0" smtClean="0">
                <a:latin typeface="+mj-lt"/>
                <a:sym typeface="Symbol"/>
              </a:rPr>
              <a:t>взаимно однозначное отношение</a:t>
            </a:r>
            <a:endParaRPr lang="en-US" sz="2800" dirty="0" smtClean="0">
              <a:latin typeface="+mj-lt"/>
              <a:sym typeface="Symbol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dirty="0" smtClean="0">
              <a:latin typeface="Cambria" pitchFamily="18" charset="0"/>
              <a:sym typeface="Symbol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mbria" pitchFamily="18" charset="0"/>
                <a:sym typeface="Symbol"/>
              </a:rPr>
              <a:t></a:t>
            </a:r>
            <a:r>
              <a:rPr lang="en-US" sz="2800" i="1" dirty="0" err="1" smtClean="0">
                <a:latin typeface="Cambria" pitchFamily="18" charset="0"/>
                <a:sym typeface="Symbol"/>
              </a:rPr>
              <a:t>x</a:t>
            </a:r>
            <a:r>
              <a:rPr lang="en-US" sz="2800" dirty="0" err="1" smtClean="0">
                <a:latin typeface="Cambria" pitchFamily="18" charset="0"/>
                <a:sym typeface="Symbol"/>
              </a:rPr>
              <a:t></a:t>
            </a:r>
            <a:r>
              <a:rPr lang="en-US" sz="2800" b="1" dirty="0" err="1" smtClean="0">
                <a:latin typeface="Cambria" pitchFamily="18" charset="0"/>
                <a:sym typeface="Symbol"/>
              </a:rPr>
              <a:t>past</a:t>
            </a:r>
            <a:r>
              <a:rPr lang="en-US" sz="2800" b="1" i="1" baseline="-25000" dirty="0" err="1" smtClean="0">
                <a:latin typeface="Cambria" pitchFamily="18" charset="0"/>
                <a:sym typeface="Symbol"/>
              </a:rPr>
              <a:t>S</a:t>
            </a:r>
            <a:r>
              <a:rPr lang="en-US" sz="2800" dirty="0" smtClean="0">
                <a:latin typeface="Cambria" pitchFamily="18" charset="0"/>
                <a:sym typeface="Symbol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/>
              </a:rPr>
              <a:t>t-</a:t>
            </a:r>
            <a:r>
              <a:rPr lang="en-US" sz="2800" b="1" dirty="0">
                <a:latin typeface="Cambria" pitchFamily="18" charset="0"/>
                <a:sym typeface="Symbol"/>
              </a:rPr>
              <a:t>t</a:t>
            </a:r>
            <a:r>
              <a:rPr lang="en-US" sz="2800" dirty="0" smtClean="0">
                <a:latin typeface="Cambria" pitchFamily="18" charset="0"/>
                <a:sym typeface="Symbol"/>
              </a:rPr>
              <a:t>) </a:t>
            </a:r>
            <a:r>
              <a:rPr lang="en-US" sz="2800" b="1" dirty="0" smtClean="0">
                <a:latin typeface="Cambria" pitchFamily="18" charset="0"/>
                <a:sym typeface="Symbol"/>
              </a:rPr>
              <a:t></a:t>
            </a:r>
            <a:r>
              <a:rPr lang="en-US" sz="2800" i="1" dirty="0" err="1" smtClean="0">
                <a:latin typeface="Cambria" pitchFamily="18" charset="0"/>
                <a:sym typeface="Symbol"/>
              </a:rPr>
              <a:t>y</a:t>
            </a:r>
            <a:r>
              <a:rPr lang="en-US" sz="2800" dirty="0" err="1" smtClean="0">
                <a:latin typeface="Cambria" pitchFamily="18" charset="0"/>
                <a:sym typeface="Symbol"/>
              </a:rPr>
              <a:t></a:t>
            </a:r>
            <a:r>
              <a:rPr lang="en-US" sz="2800" b="1" dirty="0" err="1" smtClean="0">
                <a:latin typeface="Cambria" pitchFamily="18" charset="0"/>
                <a:sym typeface="Symbol"/>
              </a:rPr>
              <a:t>past</a:t>
            </a:r>
            <a:r>
              <a:rPr lang="en-US" sz="2800" b="1" i="1" baseline="-25000" dirty="0" err="1" smtClean="0">
                <a:latin typeface="Cambria" pitchFamily="18" charset="0"/>
                <a:sym typeface="Symbol"/>
              </a:rPr>
              <a:t>I</a:t>
            </a:r>
            <a:r>
              <a:rPr lang="en-US" sz="2800" dirty="0" smtClean="0">
                <a:latin typeface="Cambria" pitchFamily="18" charset="0"/>
                <a:sym typeface="Symbol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/>
              </a:rPr>
              <a:t>t</a:t>
            </a:r>
            <a:r>
              <a:rPr lang="en-US" sz="2800" dirty="0" smtClean="0">
                <a:latin typeface="Cambria" pitchFamily="18" charset="0"/>
                <a:sym typeface="Symbol"/>
              </a:rPr>
              <a:t>) . (</a:t>
            </a:r>
            <a:r>
              <a:rPr lang="en-US" sz="2800" i="1" dirty="0" smtClean="0">
                <a:latin typeface="Cambria" pitchFamily="18" charset="0"/>
                <a:sym typeface="Symbol"/>
              </a:rPr>
              <a:t>x</a:t>
            </a:r>
            <a:r>
              <a:rPr lang="en-US" sz="2800" dirty="0" smtClean="0">
                <a:latin typeface="Cambria" pitchFamily="18" charset="0"/>
                <a:sym typeface="Symbol"/>
              </a:rPr>
              <a:t>, </a:t>
            </a:r>
            <a:r>
              <a:rPr lang="en-US" sz="2800" i="1" dirty="0" smtClean="0">
                <a:latin typeface="Cambria" pitchFamily="18" charset="0"/>
                <a:sym typeface="Symbol"/>
              </a:rPr>
              <a:t>y</a:t>
            </a:r>
            <a:r>
              <a:rPr lang="en-US" sz="2800" dirty="0" smtClean="0">
                <a:latin typeface="Cambria" pitchFamily="18" charset="0"/>
                <a:sym typeface="Symbol"/>
              </a:rPr>
              <a:t>)</a:t>
            </a:r>
            <a:r>
              <a:rPr lang="en-US" sz="2800" b="1" dirty="0" smtClean="0">
                <a:latin typeface="Cambria" pitchFamily="18" charset="0"/>
                <a:sym typeface="Symbol"/>
              </a:rPr>
              <a:t>M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200" b="1" dirty="0" smtClean="0">
              <a:latin typeface="Cambria" pitchFamily="18" charset="0"/>
              <a:sym typeface="Symbol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mbria" pitchFamily="18" charset="0"/>
                <a:sym typeface="Symbol"/>
              </a:rPr>
              <a:t></a:t>
            </a:r>
            <a:r>
              <a:rPr lang="en-US" sz="2800" i="1" dirty="0" err="1" smtClean="0">
                <a:latin typeface="Cambria" pitchFamily="18" charset="0"/>
                <a:sym typeface="Symbol"/>
              </a:rPr>
              <a:t>y</a:t>
            </a:r>
            <a:r>
              <a:rPr lang="en-US" sz="2800" dirty="0" err="1" smtClean="0">
                <a:latin typeface="Cambria" pitchFamily="18" charset="0"/>
                <a:sym typeface="Symbol"/>
              </a:rPr>
              <a:t></a:t>
            </a:r>
            <a:r>
              <a:rPr lang="en-US" sz="2800" b="1" dirty="0" err="1" smtClean="0">
                <a:latin typeface="Cambria" pitchFamily="18" charset="0"/>
                <a:sym typeface="Symbol"/>
              </a:rPr>
              <a:t>past</a:t>
            </a:r>
            <a:r>
              <a:rPr lang="en-US" sz="2800" b="1" i="1" baseline="-25000" dirty="0" err="1" smtClean="0">
                <a:latin typeface="Cambria" pitchFamily="18" charset="0"/>
                <a:sym typeface="Symbol"/>
              </a:rPr>
              <a:t>I</a:t>
            </a:r>
            <a:r>
              <a:rPr lang="en-US" sz="2800" dirty="0" smtClean="0">
                <a:latin typeface="Cambria" pitchFamily="18" charset="0"/>
                <a:sym typeface="Symbol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/>
              </a:rPr>
              <a:t>t-</a:t>
            </a:r>
            <a:r>
              <a:rPr lang="en-US" sz="2800" b="1" dirty="0">
                <a:latin typeface="Cambria" pitchFamily="18" charset="0"/>
                <a:sym typeface="Symbol"/>
              </a:rPr>
              <a:t>t</a:t>
            </a:r>
            <a:r>
              <a:rPr lang="en-US" sz="2800" dirty="0">
                <a:latin typeface="Cambria" pitchFamily="18" charset="0"/>
                <a:sym typeface="Symbol"/>
              </a:rPr>
              <a:t>) </a:t>
            </a:r>
            <a:r>
              <a:rPr lang="en-US" sz="2800" b="1" dirty="0" smtClean="0">
                <a:latin typeface="Cambria" pitchFamily="18" charset="0"/>
                <a:sym typeface="Symbol"/>
              </a:rPr>
              <a:t></a:t>
            </a:r>
            <a:r>
              <a:rPr lang="en-US" sz="2800" i="1" dirty="0" err="1" smtClean="0">
                <a:latin typeface="Cambria" pitchFamily="18" charset="0"/>
                <a:sym typeface="Symbol"/>
              </a:rPr>
              <a:t>x</a:t>
            </a:r>
            <a:r>
              <a:rPr lang="en-US" sz="2800" dirty="0" err="1" smtClean="0">
                <a:latin typeface="Cambria" pitchFamily="18" charset="0"/>
                <a:sym typeface="Symbol"/>
              </a:rPr>
              <a:t></a:t>
            </a:r>
            <a:r>
              <a:rPr lang="en-US" sz="2800" b="1" dirty="0" err="1" smtClean="0">
                <a:latin typeface="Cambria" pitchFamily="18" charset="0"/>
                <a:sym typeface="Symbol"/>
              </a:rPr>
              <a:t>past</a:t>
            </a:r>
            <a:r>
              <a:rPr lang="en-US" sz="2800" b="1" i="1" baseline="-25000" dirty="0" err="1" smtClean="0">
                <a:latin typeface="Cambria" pitchFamily="18" charset="0"/>
                <a:sym typeface="Symbol"/>
              </a:rPr>
              <a:t>S</a:t>
            </a:r>
            <a:r>
              <a:rPr lang="en-US" sz="2800" dirty="0" smtClean="0">
                <a:latin typeface="Cambria" pitchFamily="18" charset="0"/>
                <a:sym typeface="Symbol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/>
              </a:rPr>
              <a:t>t</a:t>
            </a:r>
            <a:r>
              <a:rPr lang="en-US" sz="2800" dirty="0">
                <a:latin typeface="Cambria" pitchFamily="18" charset="0"/>
                <a:sym typeface="Symbol"/>
              </a:rPr>
              <a:t>) . (</a:t>
            </a:r>
            <a:r>
              <a:rPr lang="en-US" sz="2800" i="1" dirty="0">
                <a:latin typeface="Cambria" pitchFamily="18" charset="0"/>
                <a:sym typeface="Symbol"/>
              </a:rPr>
              <a:t>x</a:t>
            </a:r>
            <a:r>
              <a:rPr lang="en-US" sz="2800" dirty="0">
                <a:latin typeface="Cambria" pitchFamily="18" charset="0"/>
                <a:sym typeface="Symbol"/>
              </a:rPr>
              <a:t>, </a:t>
            </a:r>
            <a:r>
              <a:rPr lang="en-US" sz="2800" i="1" dirty="0">
                <a:latin typeface="Cambria" pitchFamily="18" charset="0"/>
                <a:sym typeface="Symbol"/>
              </a:rPr>
              <a:t>y</a:t>
            </a:r>
            <a:r>
              <a:rPr lang="en-US" sz="2800" dirty="0">
                <a:latin typeface="Cambria" pitchFamily="18" charset="0"/>
                <a:sym typeface="Symbol"/>
              </a:rPr>
              <a:t>)</a:t>
            </a:r>
            <a:r>
              <a:rPr lang="en-US" sz="2800" b="1" dirty="0" smtClean="0">
                <a:latin typeface="Cambria" pitchFamily="18" charset="0"/>
                <a:sym typeface="Symbol"/>
              </a:rPr>
              <a:t>M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i="1" dirty="0" smtClean="0">
              <a:latin typeface="Cambria" pitchFamily="18" charset="0"/>
              <a:sym typeface="Symbol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latin typeface="Cambria" pitchFamily="18" charset="0"/>
                <a:sym typeface="Symbol"/>
              </a:rPr>
              <a:t></a:t>
            </a:r>
            <a:r>
              <a:rPr lang="en-US" sz="2800" dirty="0" smtClean="0">
                <a:latin typeface="Cambria" pitchFamily="18" charset="0"/>
                <a:sym typeface="Symbol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/>
              </a:rPr>
              <a:t>x</a:t>
            </a:r>
            <a:r>
              <a:rPr lang="en-US" sz="2800" dirty="0" smtClean="0">
                <a:latin typeface="Cambria" pitchFamily="18" charset="0"/>
                <a:sym typeface="Symbol"/>
              </a:rPr>
              <a:t>, </a:t>
            </a:r>
            <a:r>
              <a:rPr lang="en-US" sz="2800" i="1" dirty="0" smtClean="0">
                <a:latin typeface="Cambria" pitchFamily="18" charset="0"/>
                <a:sym typeface="Symbol"/>
              </a:rPr>
              <a:t>y</a:t>
            </a:r>
            <a:r>
              <a:rPr lang="en-US" sz="2800" dirty="0" smtClean="0">
                <a:latin typeface="Cambria" pitchFamily="18" charset="0"/>
                <a:sym typeface="Symbol"/>
              </a:rPr>
              <a:t>), (</a:t>
            </a:r>
            <a:r>
              <a:rPr lang="en-US" sz="2800" i="1" dirty="0" smtClean="0">
                <a:latin typeface="Cambria" pitchFamily="18" charset="0"/>
                <a:sym typeface="Symbol"/>
              </a:rPr>
              <a:t>x’</a:t>
            </a:r>
            <a:r>
              <a:rPr lang="en-US" sz="2800" dirty="0" smtClean="0">
                <a:latin typeface="Cambria" pitchFamily="18" charset="0"/>
                <a:sym typeface="Symbol"/>
              </a:rPr>
              <a:t>, </a:t>
            </a:r>
            <a:r>
              <a:rPr lang="en-US" sz="2800" i="1" dirty="0" smtClean="0">
                <a:latin typeface="Cambria" pitchFamily="18" charset="0"/>
                <a:sym typeface="Symbol"/>
              </a:rPr>
              <a:t>y’</a:t>
            </a:r>
            <a:r>
              <a:rPr lang="en-US" sz="2800" dirty="0" smtClean="0">
                <a:latin typeface="Cambria" pitchFamily="18" charset="0"/>
                <a:sym typeface="Symbol"/>
              </a:rPr>
              <a:t>)</a:t>
            </a:r>
            <a:r>
              <a:rPr lang="en-US" sz="2800" dirty="0">
                <a:latin typeface="Cambria" pitchFamily="18" charset="0"/>
                <a:sym typeface="Symbol"/>
              </a:rPr>
              <a:t> </a:t>
            </a:r>
            <a:r>
              <a:rPr lang="en-US" sz="2800" b="1" dirty="0" smtClean="0">
                <a:latin typeface="Cambria" pitchFamily="18" charset="0"/>
                <a:sym typeface="Symbol"/>
              </a:rPr>
              <a:t>M .</a:t>
            </a:r>
            <a:r>
              <a:rPr lang="en-US" sz="2800" dirty="0" smtClean="0">
                <a:latin typeface="Cambria" pitchFamily="18" charset="0"/>
                <a:sym typeface="Symbol"/>
              </a:rPr>
              <a:t> </a:t>
            </a:r>
            <a:r>
              <a:rPr lang="en-US" sz="2800" i="1" dirty="0" smtClean="0">
                <a:latin typeface="Cambria" pitchFamily="18" charset="0"/>
                <a:sym typeface="Symbol"/>
              </a:rPr>
              <a:t>x</a:t>
            </a:r>
            <a:r>
              <a:rPr lang="en-US" sz="2800" dirty="0" smtClean="0">
                <a:latin typeface="Cambria" pitchFamily="18" charset="0"/>
                <a:sym typeface="Symbol"/>
              </a:rPr>
              <a:t>  </a:t>
            </a:r>
            <a:r>
              <a:rPr lang="en-US" sz="2800" i="1" dirty="0" smtClean="0">
                <a:latin typeface="Cambria" pitchFamily="18" charset="0"/>
                <a:sym typeface="Symbol"/>
              </a:rPr>
              <a:t>x’</a:t>
            </a:r>
            <a:r>
              <a:rPr lang="en-US" sz="2800" dirty="0" smtClean="0">
                <a:latin typeface="Cambria" pitchFamily="18" charset="0"/>
                <a:sym typeface="Symbol"/>
              </a:rPr>
              <a:t>  </a:t>
            </a:r>
            <a:r>
              <a:rPr lang="en-US" sz="2800" b="1" dirty="0" smtClean="0">
                <a:latin typeface="Cambria" pitchFamily="18" charset="0"/>
                <a:sym typeface="Symbol"/>
              </a:rPr>
              <a:t></a:t>
            </a:r>
            <a:r>
              <a:rPr lang="en-US" sz="2800" dirty="0" smtClean="0">
                <a:latin typeface="Cambria" pitchFamily="18" charset="0"/>
                <a:sym typeface="Symbol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/>
              </a:rPr>
              <a:t>y</a:t>
            </a:r>
            <a:r>
              <a:rPr lang="en-US" sz="2800" dirty="0" smtClean="0">
                <a:latin typeface="Cambria" pitchFamily="18" charset="0"/>
                <a:sym typeface="Symbol"/>
              </a:rPr>
              <a:t>)  </a:t>
            </a:r>
            <a:r>
              <a:rPr lang="en-US" sz="2800" b="1" dirty="0">
                <a:latin typeface="Cambria" pitchFamily="18" charset="0"/>
                <a:sym typeface="Symbol"/>
              </a:rPr>
              <a:t></a:t>
            </a:r>
            <a:r>
              <a:rPr lang="en-US" sz="2800" dirty="0">
                <a:latin typeface="Cambria" pitchFamily="18" charset="0"/>
                <a:sym typeface="Symbol"/>
              </a:rPr>
              <a:t>(</a:t>
            </a:r>
            <a:r>
              <a:rPr lang="en-US" sz="2800" i="1" dirty="0" smtClean="0">
                <a:latin typeface="Cambria" pitchFamily="18" charset="0"/>
                <a:sym typeface="Symbol"/>
              </a:rPr>
              <a:t>y’</a:t>
            </a:r>
            <a:r>
              <a:rPr lang="en-US" sz="2800" dirty="0" smtClean="0">
                <a:latin typeface="Cambria" pitchFamily="18" charset="0"/>
                <a:sym typeface="Symbol"/>
              </a:rPr>
              <a:t>)</a:t>
            </a:r>
          </a:p>
        </p:txBody>
      </p:sp>
      <p:sp>
        <p:nvSpPr>
          <p:cNvPr id="29701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98DCA5D1-609D-491E-BBEF-8EE4266153A2}" type="slidenum">
              <a:rPr lang="ru-RU" b="0" smtClean="0">
                <a:latin typeface="Arial Black" pitchFamily="34" charset="0"/>
              </a:rPr>
              <a:pPr eaLnBrk="1" hangingPunct="1"/>
              <a:t>27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34811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171400"/>
            <a:ext cx="8974137" cy="1873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Отношение соответствия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пример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23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228C12F3-5987-4B60-996E-2A0AAEDE1754}" type="slidenum">
              <a:rPr lang="ru-RU" b="0" smtClean="0">
                <a:latin typeface="Arial Black" pitchFamily="34" charset="0"/>
              </a:rPr>
              <a:pPr eaLnBrk="1" hangingPunct="1"/>
              <a:t>28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pic>
        <p:nvPicPr>
          <p:cNvPr id="3072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11275"/>
            <a:ext cx="7993062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4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-171400"/>
            <a:ext cx="8974137" cy="1873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Арбитры реакций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23529" y="2348880"/>
                <a:ext cx="8640960" cy="3600400"/>
              </a:xfrm>
              <a:blipFill rotWithShape="1">
                <a:blip r:embed="rId3"/>
                <a:stretch>
                  <a:fillRect/>
                </a:stretch>
              </a:blipFill>
              <a:extLst/>
            </p:spPr>
            <p:txBody>
              <a:bodyPr>
                <a:normAutofit/>
              </a:bodyPr>
              <a:lstStyle/>
              <a:p>
                <a:r>
                  <a:rPr lang="ru-RU" sz="2800" dirty="0">
                    <a:noFill/>
                  </a:rPr>
                  <a:t> </a:t>
                </a:r>
                <a14:m>
                  <m:oMath xmlns:m="http://schemas.openxmlformats.org/officeDocument/2006/math">
                    <a:fld id="{98F3ED9F-08BD-409D-845C-5228FE5A3EBF}" type="mathplaceholder">
                      <a:rPr lang="ru-RU" sz="2800" i="1" smtClean="0">
                        <a:noFill/>
                        <a:latin typeface="Cambria Math"/>
                      </a:rPr>
                      <a:t>Место для формулы.</a:t>
                    </a:fld>
                  </m:oMath>
                </a14:m>
                <a:endParaRPr lang="ru-RU" sz="2800" dirty="0">
                  <a:noFill/>
                </a:endParaRPr>
              </a:p>
            </p:txBody>
          </p:sp>
        </mc:Choice>
        <mc:Fallback>
          <p:sp>
            <p:nvSpPr>
              <p:cNvPr id="215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23529" y="2348880"/>
                <a:ext cx="8640960" cy="3600400"/>
              </a:xfrm>
              <a:blipFill rotWithShape="1">
                <a:blip r:embed="rId4"/>
                <a:stretch>
                  <a:fillRect l="-1199" t="-1184"/>
                </a:stretch>
              </a:blipFill>
              <a:ex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49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FBE9E92D-CED7-490B-A3E9-7636BC9388E6}" type="slidenum">
              <a:rPr lang="ru-RU" b="0" smtClean="0">
                <a:latin typeface="Arial Black" pitchFamily="34" charset="0"/>
              </a:rPr>
              <a:pPr eaLnBrk="1" hangingPunct="1"/>
              <a:t>29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5097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Цифровая аппаратура</a:t>
            </a:r>
          </a:p>
        </p:txBody>
      </p:sp>
      <p:sp>
        <p:nvSpPr>
          <p:cNvPr id="5123" name="Rectangle 115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700808"/>
            <a:ext cx="8507413" cy="424805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800" dirty="0" smtClean="0"/>
              <a:t>Аппаратура проектируется на языках описания аппаратуры</a:t>
            </a:r>
            <a:r>
              <a:rPr lang="en-US" sz="2800" dirty="0" smtClean="0"/>
              <a:t> (HDL), </a:t>
            </a:r>
            <a:r>
              <a:rPr lang="ru-RU" sz="2800" dirty="0" smtClean="0"/>
              <a:t>например,</a:t>
            </a:r>
            <a:r>
              <a:rPr lang="en-US" sz="2800" dirty="0" smtClean="0"/>
              <a:t> Verilog</a:t>
            </a:r>
            <a:r>
              <a:rPr lang="ru-RU" sz="2800" dirty="0" smtClean="0"/>
              <a:t> или </a:t>
            </a:r>
            <a:r>
              <a:rPr lang="en-US" sz="2800" dirty="0" smtClean="0"/>
              <a:t>VHDL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ru-RU" sz="2800" dirty="0" smtClean="0"/>
              <a:t>Результат проектирования – программа, которую можно выполнять в </a:t>
            </a:r>
            <a:r>
              <a:rPr lang="en-US" sz="2800" dirty="0" smtClean="0"/>
              <a:t>HDL-</a:t>
            </a:r>
            <a:r>
              <a:rPr lang="ru-RU" sz="2800" dirty="0" smtClean="0"/>
              <a:t>симуляторе</a:t>
            </a:r>
            <a:endParaRPr lang="en-US" sz="2800" dirty="0" smtClean="0"/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ru-RU" sz="2800" dirty="0" smtClean="0"/>
              <a:t>Основной подход к верификации</a:t>
            </a:r>
            <a:r>
              <a:rPr lang="en-US" sz="2800" dirty="0" smtClean="0"/>
              <a:t> </a:t>
            </a:r>
            <a:r>
              <a:rPr lang="ru-RU" sz="2800" dirty="0" smtClean="0"/>
              <a:t>аппаратуры – тестирование </a:t>
            </a:r>
            <a:r>
              <a:rPr lang="en-US" sz="2800" dirty="0" smtClean="0"/>
              <a:t>HDL</a:t>
            </a:r>
            <a:r>
              <a:rPr lang="ru-RU" sz="2800" dirty="0" smtClean="0"/>
              <a:t>-описания</a:t>
            </a:r>
            <a:endParaRPr lang="en-US" sz="2800" dirty="0" smtClean="0"/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ru-RU" sz="2800" dirty="0" smtClean="0"/>
              <a:t>Для автоматизации тестирования</a:t>
            </a:r>
            <a:r>
              <a:rPr lang="en-US" sz="2800" dirty="0" smtClean="0"/>
              <a:t> </a:t>
            </a:r>
            <a:r>
              <a:rPr lang="ru-RU" sz="2800" dirty="0" smtClean="0"/>
              <a:t>применяются исполнимые модели</a:t>
            </a:r>
            <a:r>
              <a:rPr lang="en-US" sz="2800" dirty="0" smtClean="0"/>
              <a:t> (C/C++)</a:t>
            </a:r>
            <a:endParaRPr lang="ru-RU" sz="2800" dirty="0" smtClean="0"/>
          </a:p>
        </p:txBody>
      </p:sp>
      <p:sp>
        <p:nvSpPr>
          <p:cNvPr id="5125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5A897706-D274-4F44-AF8D-7680865A0E8C}" type="slidenum">
              <a:rPr lang="ru-RU" b="0" smtClean="0">
                <a:latin typeface="Arial Black" pitchFamily="34" charset="0"/>
              </a:rPr>
              <a:pPr eaLnBrk="1" hangingPunct="1"/>
              <a:t>3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604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Содержание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0575"/>
            <a:ext cx="7931150" cy="3168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Цифровая аппаратура</a:t>
            </a:r>
            <a:endParaRPr lang="en-US" sz="3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Динамическая проверка поведения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Формализация отношения соответствия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u="sng" dirty="0" smtClean="0"/>
              <a:t>Заключение</a:t>
            </a:r>
            <a:endParaRPr lang="en-US" sz="3000" u="sng" dirty="0" smtClean="0"/>
          </a:p>
        </p:txBody>
      </p:sp>
      <p:sp>
        <p:nvSpPr>
          <p:cNvPr id="32773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F84608AB-7039-40B1-98A9-49850A95D20B}" type="slidenum">
              <a:rPr lang="ru-RU" b="0" smtClean="0">
                <a:latin typeface="Arial Black" pitchFamily="34" charset="0"/>
              </a:rPr>
              <a:pPr eaLnBrk="1" hangingPunct="1"/>
              <a:t>30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2661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0832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Резюме: сигналы</a:t>
            </a:r>
          </a:p>
        </p:txBody>
      </p:sp>
      <p:sp>
        <p:nvSpPr>
          <p:cNvPr id="33796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0DB3FD88-5DA2-4FA4-B9CA-89E84C3C6C2F}" type="slidenum">
              <a:rPr lang="ru-RU" b="0" smtClean="0">
                <a:latin typeface="Arial Black" pitchFamily="34" charset="0"/>
              </a:rPr>
              <a:pPr eaLnBrk="1" hangingPunct="1"/>
              <a:t>31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pic>
        <p:nvPicPr>
          <p:cNvPr id="3379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41438"/>
            <a:ext cx="89281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8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Резюме: сообщения</a:t>
            </a:r>
          </a:p>
        </p:txBody>
      </p:sp>
      <p:sp>
        <p:nvSpPr>
          <p:cNvPr id="34819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13AE84E7-22D9-4215-9F8E-A2E11689529C}" type="slidenum">
              <a:rPr lang="ru-RU" b="0" smtClean="0">
                <a:latin typeface="Arial Black" pitchFamily="34" charset="0"/>
              </a:rPr>
              <a:pPr eaLnBrk="1" hangingPunct="1"/>
              <a:t>32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900113" y="1990725"/>
            <a:ext cx="2014537" cy="217488"/>
            <a:chOff x="3698" y="1797"/>
            <a:chExt cx="1269" cy="137"/>
          </a:xfrm>
        </p:grpSpPr>
        <p:sp>
          <p:nvSpPr>
            <p:cNvPr id="34950" name="Line 6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51" name="Line 7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52" name="Line 8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53" name="Line 9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54" name="Line 10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55" name="Line 11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56" name="Line 12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57" name="Line 13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58" name="Line 14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59" name="Line 15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60" name="Line 16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61" name="Line 17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62" name="Line 18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34822" name="Rectangle 19"/>
          <p:cNvSpPr>
            <a:spLocks noChangeArrowheads="1"/>
          </p:cNvSpPr>
          <p:nvPr/>
        </p:nvSpPr>
        <p:spPr bwMode="auto">
          <a:xfrm>
            <a:off x="1116013" y="1700213"/>
            <a:ext cx="17287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600" b="0">
              <a:latin typeface="Arial" charset="0"/>
            </a:endParaRPr>
          </a:p>
        </p:txBody>
      </p:sp>
      <p:grpSp>
        <p:nvGrpSpPr>
          <p:cNvPr id="34823" name="Group 20"/>
          <p:cNvGrpSpPr>
            <a:grpSpLocks/>
          </p:cNvGrpSpPr>
          <p:nvPr/>
        </p:nvGrpSpPr>
        <p:grpSpPr bwMode="auto">
          <a:xfrm>
            <a:off x="900113" y="2278063"/>
            <a:ext cx="2016125" cy="217487"/>
            <a:chOff x="612" y="1797"/>
            <a:chExt cx="1270" cy="137"/>
          </a:xfrm>
        </p:grpSpPr>
        <p:sp>
          <p:nvSpPr>
            <p:cNvPr id="34945" name="Line 21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46" name="Line 22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47" name="Line 23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48" name="Line 24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49" name="Line 25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34824" name="Group 34"/>
          <p:cNvGrpSpPr>
            <a:grpSpLocks/>
          </p:cNvGrpSpPr>
          <p:nvPr/>
        </p:nvGrpSpPr>
        <p:grpSpPr bwMode="auto">
          <a:xfrm>
            <a:off x="2630488" y="1990725"/>
            <a:ext cx="2014537" cy="217488"/>
            <a:chOff x="3698" y="1797"/>
            <a:chExt cx="1269" cy="137"/>
          </a:xfrm>
        </p:grpSpPr>
        <p:sp>
          <p:nvSpPr>
            <p:cNvPr id="34932" name="Line 35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33" name="Line 36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34" name="Line 37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35" name="Line 38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36" name="Line 39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37" name="Line 40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38" name="Line 41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39" name="Line 42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40" name="Line 43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41" name="Line 44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42" name="Line 45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43" name="Line 46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44" name="Line 47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34825" name="Group 48"/>
          <p:cNvGrpSpPr>
            <a:grpSpLocks/>
          </p:cNvGrpSpPr>
          <p:nvPr/>
        </p:nvGrpSpPr>
        <p:grpSpPr bwMode="auto">
          <a:xfrm>
            <a:off x="4357688" y="1989138"/>
            <a:ext cx="2014537" cy="217487"/>
            <a:chOff x="3698" y="1797"/>
            <a:chExt cx="1269" cy="137"/>
          </a:xfrm>
        </p:grpSpPr>
        <p:sp>
          <p:nvSpPr>
            <p:cNvPr id="34919" name="Line 49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20" name="Line 50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21" name="Line 51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22" name="Line 52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23" name="Line 53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24" name="Line 54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25" name="Line 55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26" name="Line 56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27" name="Line 57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28" name="Line 58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29" name="Line 59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30" name="Line 60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31" name="Line 61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34826" name="Group 62"/>
          <p:cNvGrpSpPr>
            <a:grpSpLocks/>
          </p:cNvGrpSpPr>
          <p:nvPr/>
        </p:nvGrpSpPr>
        <p:grpSpPr bwMode="auto">
          <a:xfrm>
            <a:off x="6086475" y="1990725"/>
            <a:ext cx="2014538" cy="217488"/>
            <a:chOff x="3698" y="1797"/>
            <a:chExt cx="1269" cy="137"/>
          </a:xfrm>
        </p:grpSpPr>
        <p:sp>
          <p:nvSpPr>
            <p:cNvPr id="34906" name="Line 63"/>
            <p:cNvSpPr>
              <a:spLocks noChangeShapeType="1"/>
            </p:cNvSpPr>
            <p:nvPr/>
          </p:nvSpPr>
          <p:spPr bwMode="auto">
            <a:xfrm>
              <a:off x="3878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07" name="Line 64"/>
            <p:cNvSpPr>
              <a:spLocks noChangeShapeType="1"/>
            </p:cNvSpPr>
            <p:nvPr/>
          </p:nvSpPr>
          <p:spPr bwMode="auto">
            <a:xfrm>
              <a:off x="4060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08" name="Line 65"/>
            <p:cNvSpPr>
              <a:spLocks noChangeShapeType="1"/>
            </p:cNvSpPr>
            <p:nvPr/>
          </p:nvSpPr>
          <p:spPr bwMode="auto">
            <a:xfrm>
              <a:off x="4241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09" name="Line 66"/>
            <p:cNvSpPr>
              <a:spLocks noChangeShapeType="1"/>
            </p:cNvSpPr>
            <p:nvPr/>
          </p:nvSpPr>
          <p:spPr bwMode="auto">
            <a:xfrm>
              <a:off x="3698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10" name="Line 67"/>
            <p:cNvSpPr>
              <a:spLocks noChangeShapeType="1"/>
            </p:cNvSpPr>
            <p:nvPr/>
          </p:nvSpPr>
          <p:spPr bwMode="auto">
            <a:xfrm>
              <a:off x="3879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11" name="Line 68"/>
            <p:cNvSpPr>
              <a:spLocks noChangeShapeType="1"/>
            </p:cNvSpPr>
            <p:nvPr/>
          </p:nvSpPr>
          <p:spPr bwMode="auto">
            <a:xfrm>
              <a:off x="4060" y="193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12" name="Line 69"/>
            <p:cNvSpPr>
              <a:spLocks noChangeShapeType="1"/>
            </p:cNvSpPr>
            <p:nvPr/>
          </p:nvSpPr>
          <p:spPr bwMode="auto">
            <a:xfrm>
              <a:off x="4242" y="179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13" name="Line 70"/>
            <p:cNvSpPr>
              <a:spLocks noChangeShapeType="1"/>
            </p:cNvSpPr>
            <p:nvPr/>
          </p:nvSpPr>
          <p:spPr bwMode="auto">
            <a:xfrm>
              <a:off x="442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14" name="Line 71"/>
            <p:cNvSpPr>
              <a:spLocks noChangeShapeType="1"/>
            </p:cNvSpPr>
            <p:nvPr/>
          </p:nvSpPr>
          <p:spPr bwMode="auto">
            <a:xfrm>
              <a:off x="4423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15" name="Line 72"/>
            <p:cNvSpPr>
              <a:spLocks noChangeShapeType="1"/>
            </p:cNvSpPr>
            <p:nvPr/>
          </p:nvSpPr>
          <p:spPr bwMode="auto">
            <a:xfrm>
              <a:off x="4604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16" name="Line 73"/>
            <p:cNvSpPr>
              <a:spLocks noChangeShapeType="1"/>
            </p:cNvSpPr>
            <p:nvPr/>
          </p:nvSpPr>
          <p:spPr bwMode="auto">
            <a:xfrm>
              <a:off x="4604" y="179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17" name="Line 74"/>
            <p:cNvSpPr>
              <a:spLocks noChangeShapeType="1"/>
            </p:cNvSpPr>
            <p:nvPr/>
          </p:nvSpPr>
          <p:spPr bwMode="auto">
            <a:xfrm>
              <a:off x="478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18" name="Line 75"/>
            <p:cNvSpPr>
              <a:spLocks noChangeShapeType="1"/>
            </p:cNvSpPr>
            <p:nvPr/>
          </p:nvSpPr>
          <p:spPr bwMode="auto">
            <a:xfrm>
              <a:off x="4786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34827" name="Group 76"/>
          <p:cNvGrpSpPr>
            <a:grpSpLocks/>
          </p:cNvGrpSpPr>
          <p:nvPr/>
        </p:nvGrpSpPr>
        <p:grpSpPr bwMode="auto">
          <a:xfrm>
            <a:off x="2628900" y="2565400"/>
            <a:ext cx="2016125" cy="219075"/>
            <a:chOff x="612" y="1797"/>
            <a:chExt cx="1270" cy="138"/>
          </a:xfrm>
        </p:grpSpPr>
        <p:sp>
          <p:nvSpPr>
            <p:cNvPr id="34901" name="Line 77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02" name="Line 78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03" name="Line 79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04" name="Line 80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05" name="Line 81"/>
            <p:cNvSpPr>
              <a:spLocks noChangeShapeType="1"/>
            </p:cNvSpPr>
            <p:nvPr/>
          </p:nvSpPr>
          <p:spPr bwMode="auto">
            <a:xfrm>
              <a:off x="1156" y="1934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34828" name="Group 82"/>
          <p:cNvGrpSpPr>
            <a:grpSpLocks/>
          </p:cNvGrpSpPr>
          <p:nvPr/>
        </p:nvGrpSpPr>
        <p:grpSpPr bwMode="auto">
          <a:xfrm>
            <a:off x="6084888" y="2566988"/>
            <a:ext cx="2016125" cy="217487"/>
            <a:chOff x="612" y="1797"/>
            <a:chExt cx="1270" cy="137"/>
          </a:xfrm>
        </p:grpSpPr>
        <p:sp>
          <p:nvSpPr>
            <p:cNvPr id="34896" name="Line 83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97" name="Line 84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98" name="Line 85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99" name="Line 86"/>
            <p:cNvSpPr>
              <a:spLocks noChangeShapeType="1"/>
            </p:cNvSpPr>
            <p:nvPr/>
          </p:nvSpPr>
          <p:spPr bwMode="auto">
            <a:xfrm flipV="1">
              <a:off x="793" y="1798"/>
              <a:ext cx="3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900" name="Line 87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34829" name="Line 88"/>
          <p:cNvSpPr>
            <a:spLocks noChangeShapeType="1"/>
          </p:cNvSpPr>
          <p:nvPr/>
        </p:nvSpPr>
        <p:spPr bwMode="auto">
          <a:xfrm>
            <a:off x="900113" y="2781300"/>
            <a:ext cx="17287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0" name="Line 89"/>
          <p:cNvSpPr>
            <a:spLocks noChangeShapeType="1"/>
          </p:cNvSpPr>
          <p:nvPr/>
        </p:nvSpPr>
        <p:spPr bwMode="auto">
          <a:xfrm>
            <a:off x="2916238" y="2493963"/>
            <a:ext cx="518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1" name="Line 90"/>
          <p:cNvSpPr>
            <a:spLocks noChangeShapeType="1"/>
          </p:cNvSpPr>
          <p:nvPr/>
        </p:nvSpPr>
        <p:spPr bwMode="auto">
          <a:xfrm>
            <a:off x="4357688" y="2782888"/>
            <a:ext cx="17287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2" name="Oval 91"/>
          <p:cNvSpPr>
            <a:spLocks noChangeArrowheads="1"/>
          </p:cNvSpPr>
          <p:nvPr/>
        </p:nvSpPr>
        <p:spPr bwMode="auto">
          <a:xfrm>
            <a:off x="1023938" y="2135188"/>
            <a:ext cx="914400" cy="574675"/>
          </a:xfrm>
          <a:prstGeom prst="ellipse">
            <a:avLst/>
          </a:prstGeom>
          <a:solidFill>
            <a:srgbClr val="00FF00">
              <a:alpha val="25098"/>
            </a:srgbClr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000"/>
          </a:p>
        </p:txBody>
      </p:sp>
      <p:sp>
        <p:nvSpPr>
          <p:cNvPr id="34833" name="Oval 92"/>
          <p:cNvSpPr>
            <a:spLocks noChangeArrowheads="1"/>
          </p:cNvSpPr>
          <p:nvPr/>
        </p:nvSpPr>
        <p:spPr bwMode="auto">
          <a:xfrm rot="-2002638">
            <a:off x="1582738" y="2643188"/>
            <a:ext cx="2228850" cy="1041400"/>
          </a:xfrm>
          <a:prstGeom prst="ellipse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000"/>
          </a:p>
        </p:txBody>
      </p:sp>
      <p:sp>
        <p:nvSpPr>
          <p:cNvPr id="34834" name="Oval 93"/>
          <p:cNvSpPr>
            <a:spLocks noChangeArrowheads="1"/>
          </p:cNvSpPr>
          <p:nvPr/>
        </p:nvSpPr>
        <p:spPr bwMode="auto">
          <a:xfrm>
            <a:off x="6083300" y="2420938"/>
            <a:ext cx="1152525" cy="1152525"/>
          </a:xfrm>
          <a:prstGeom prst="ellipse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000"/>
          </a:p>
        </p:txBody>
      </p:sp>
      <p:grpSp>
        <p:nvGrpSpPr>
          <p:cNvPr id="34835" name="Group 66"/>
          <p:cNvGrpSpPr>
            <a:grpSpLocks/>
          </p:cNvGrpSpPr>
          <p:nvPr/>
        </p:nvGrpSpPr>
        <p:grpSpPr bwMode="auto">
          <a:xfrm>
            <a:off x="4333875" y="3141663"/>
            <a:ext cx="2016125" cy="217487"/>
            <a:chOff x="612" y="1797"/>
            <a:chExt cx="1270" cy="137"/>
          </a:xfrm>
        </p:grpSpPr>
        <p:sp>
          <p:nvSpPr>
            <p:cNvPr id="34891" name="Line 67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92" name="Line 68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93" name="Line 69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94" name="Line 70"/>
            <p:cNvSpPr>
              <a:spLocks noChangeShapeType="1"/>
            </p:cNvSpPr>
            <p:nvPr/>
          </p:nvSpPr>
          <p:spPr bwMode="auto">
            <a:xfrm flipV="1">
              <a:off x="793" y="1798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95" name="Line 71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34836" name="Group 72"/>
          <p:cNvGrpSpPr>
            <a:grpSpLocks/>
          </p:cNvGrpSpPr>
          <p:nvPr/>
        </p:nvGrpSpPr>
        <p:grpSpPr bwMode="auto">
          <a:xfrm>
            <a:off x="6083300" y="3141663"/>
            <a:ext cx="2016125" cy="217487"/>
            <a:chOff x="612" y="1797"/>
            <a:chExt cx="1270" cy="137"/>
          </a:xfrm>
        </p:grpSpPr>
        <p:sp>
          <p:nvSpPr>
            <p:cNvPr id="34886" name="Line 73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87" name="Line 74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88" name="Line 75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89" name="Line 76"/>
            <p:cNvSpPr>
              <a:spLocks noChangeShapeType="1"/>
            </p:cNvSpPr>
            <p:nvPr/>
          </p:nvSpPr>
          <p:spPr bwMode="auto">
            <a:xfrm flipV="1">
              <a:off x="793" y="1798"/>
              <a:ext cx="3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90" name="Line 77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34837" name="Line 78"/>
          <p:cNvSpPr>
            <a:spLocks noChangeShapeType="1"/>
          </p:cNvSpPr>
          <p:nvPr/>
        </p:nvSpPr>
        <p:spPr bwMode="auto">
          <a:xfrm>
            <a:off x="900113" y="3357563"/>
            <a:ext cx="34337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8" name="Line 79"/>
          <p:cNvSpPr>
            <a:spLocks noChangeShapeType="1"/>
          </p:cNvSpPr>
          <p:nvPr/>
        </p:nvSpPr>
        <p:spPr bwMode="auto">
          <a:xfrm flipV="1">
            <a:off x="898525" y="3068638"/>
            <a:ext cx="7200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9" name="Oval 92"/>
          <p:cNvSpPr>
            <a:spLocks noChangeArrowheads="1"/>
          </p:cNvSpPr>
          <p:nvPr/>
        </p:nvSpPr>
        <p:spPr bwMode="auto">
          <a:xfrm>
            <a:off x="4475163" y="2997200"/>
            <a:ext cx="914400" cy="574675"/>
          </a:xfrm>
          <a:prstGeom prst="ellipse">
            <a:avLst/>
          </a:prstGeom>
          <a:solidFill>
            <a:srgbClr val="FFFF00">
              <a:alpha val="25098"/>
            </a:srgb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000"/>
          </a:p>
        </p:txBody>
      </p:sp>
      <p:sp>
        <p:nvSpPr>
          <p:cNvPr id="34840" name="Line 79"/>
          <p:cNvSpPr>
            <a:spLocks noChangeShapeType="1"/>
          </p:cNvSpPr>
          <p:nvPr/>
        </p:nvSpPr>
        <p:spPr bwMode="auto">
          <a:xfrm flipV="1">
            <a:off x="2590800" y="3644900"/>
            <a:ext cx="5487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1" name="Line 79"/>
          <p:cNvSpPr>
            <a:spLocks noChangeShapeType="1"/>
          </p:cNvSpPr>
          <p:nvPr/>
        </p:nvSpPr>
        <p:spPr bwMode="auto">
          <a:xfrm flipV="1">
            <a:off x="900113" y="3933825"/>
            <a:ext cx="7178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4842" name="Group 66"/>
          <p:cNvGrpSpPr>
            <a:grpSpLocks/>
          </p:cNvGrpSpPr>
          <p:nvPr/>
        </p:nvGrpSpPr>
        <p:grpSpPr bwMode="auto">
          <a:xfrm>
            <a:off x="3419475" y="4294188"/>
            <a:ext cx="2016125" cy="217487"/>
            <a:chOff x="612" y="1797"/>
            <a:chExt cx="1270" cy="137"/>
          </a:xfrm>
        </p:grpSpPr>
        <p:sp>
          <p:nvSpPr>
            <p:cNvPr id="34881" name="Line 67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82" name="Line 68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83" name="Line 69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84" name="Line 70"/>
            <p:cNvSpPr>
              <a:spLocks noChangeShapeType="1"/>
            </p:cNvSpPr>
            <p:nvPr/>
          </p:nvSpPr>
          <p:spPr bwMode="auto">
            <a:xfrm flipV="1">
              <a:off x="793" y="1798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85" name="Line 71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34843" name="Group 72"/>
          <p:cNvGrpSpPr>
            <a:grpSpLocks/>
          </p:cNvGrpSpPr>
          <p:nvPr/>
        </p:nvGrpSpPr>
        <p:grpSpPr bwMode="auto">
          <a:xfrm>
            <a:off x="5168900" y="4294188"/>
            <a:ext cx="2932113" cy="217487"/>
            <a:chOff x="612" y="1797"/>
            <a:chExt cx="1847" cy="137"/>
          </a:xfrm>
        </p:grpSpPr>
        <p:sp>
          <p:nvSpPr>
            <p:cNvPr id="34876" name="Line 73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77" name="Line 74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78" name="Line 75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79" name="Line 76"/>
            <p:cNvSpPr>
              <a:spLocks noChangeShapeType="1"/>
            </p:cNvSpPr>
            <p:nvPr/>
          </p:nvSpPr>
          <p:spPr bwMode="auto">
            <a:xfrm flipV="1">
              <a:off x="793" y="1798"/>
              <a:ext cx="3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80" name="Line 77"/>
            <p:cNvSpPr>
              <a:spLocks noChangeShapeType="1"/>
            </p:cNvSpPr>
            <p:nvPr/>
          </p:nvSpPr>
          <p:spPr bwMode="auto">
            <a:xfrm flipV="1">
              <a:off x="1156" y="1934"/>
              <a:ext cx="13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34844" name="Line 78"/>
          <p:cNvSpPr>
            <a:spLocks noChangeShapeType="1"/>
          </p:cNvSpPr>
          <p:nvPr/>
        </p:nvSpPr>
        <p:spPr bwMode="auto">
          <a:xfrm>
            <a:off x="898525" y="4510088"/>
            <a:ext cx="254158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5" name="Line 79"/>
          <p:cNvSpPr>
            <a:spLocks noChangeShapeType="1"/>
          </p:cNvSpPr>
          <p:nvPr/>
        </p:nvSpPr>
        <p:spPr bwMode="auto">
          <a:xfrm flipV="1">
            <a:off x="898525" y="4221163"/>
            <a:ext cx="7200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6" name="Oval 93"/>
          <p:cNvSpPr>
            <a:spLocks noChangeArrowheads="1"/>
          </p:cNvSpPr>
          <p:nvPr/>
        </p:nvSpPr>
        <p:spPr bwMode="auto">
          <a:xfrm>
            <a:off x="3244850" y="4076700"/>
            <a:ext cx="2984500" cy="720725"/>
          </a:xfrm>
          <a:prstGeom prst="ellipse">
            <a:avLst/>
          </a:prstGeom>
          <a:solidFill>
            <a:srgbClr val="FFC000">
              <a:alpha val="25098"/>
            </a:srgbClr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000"/>
          </a:p>
        </p:txBody>
      </p:sp>
      <p:sp>
        <p:nvSpPr>
          <p:cNvPr id="34847" name="Line 79"/>
          <p:cNvSpPr>
            <a:spLocks noChangeShapeType="1"/>
          </p:cNvSpPr>
          <p:nvPr/>
        </p:nvSpPr>
        <p:spPr bwMode="auto">
          <a:xfrm flipV="1">
            <a:off x="900113" y="4797425"/>
            <a:ext cx="7180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8" name="Line 79"/>
          <p:cNvSpPr>
            <a:spLocks noChangeShapeType="1"/>
          </p:cNvSpPr>
          <p:nvPr/>
        </p:nvSpPr>
        <p:spPr bwMode="auto">
          <a:xfrm flipV="1">
            <a:off x="900113" y="5084763"/>
            <a:ext cx="7180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4849" name="Group 20"/>
          <p:cNvGrpSpPr>
            <a:grpSpLocks/>
          </p:cNvGrpSpPr>
          <p:nvPr/>
        </p:nvGrpSpPr>
        <p:grpSpPr bwMode="auto">
          <a:xfrm>
            <a:off x="898525" y="5445125"/>
            <a:ext cx="7180263" cy="217488"/>
            <a:chOff x="-613" y="1797"/>
            <a:chExt cx="4523" cy="137"/>
          </a:xfrm>
        </p:grpSpPr>
        <p:sp>
          <p:nvSpPr>
            <p:cNvPr id="34871" name="Line 21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72" name="Line 22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73" name="Line 23"/>
            <p:cNvSpPr>
              <a:spLocks noChangeShapeType="1"/>
            </p:cNvSpPr>
            <p:nvPr/>
          </p:nvSpPr>
          <p:spPr bwMode="auto">
            <a:xfrm>
              <a:off x="-613" y="1933"/>
              <a:ext cx="1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74" name="Line 24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75" name="Line 25"/>
            <p:cNvSpPr>
              <a:spLocks noChangeShapeType="1"/>
            </p:cNvSpPr>
            <p:nvPr/>
          </p:nvSpPr>
          <p:spPr bwMode="auto">
            <a:xfrm flipV="1">
              <a:off x="1156" y="1934"/>
              <a:ext cx="27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34850" name="Group 76"/>
          <p:cNvGrpSpPr>
            <a:grpSpLocks/>
          </p:cNvGrpSpPr>
          <p:nvPr/>
        </p:nvGrpSpPr>
        <p:grpSpPr bwMode="auto">
          <a:xfrm>
            <a:off x="898525" y="5157788"/>
            <a:ext cx="7180263" cy="217487"/>
            <a:chOff x="-1339" y="1797"/>
            <a:chExt cx="4523" cy="137"/>
          </a:xfrm>
        </p:grpSpPr>
        <p:sp>
          <p:nvSpPr>
            <p:cNvPr id="34866" name="Line 77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67" name="Line 78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68" name="Line 79"/>
            <p:cNvSpPr>
              <a:spLocks noChangeShapeType="1"/>
            </p:cNvSpPr>
            <p:nvPr/>
          </p:nvSpPr>
          <p:spPr bwMode="auto">
            <a:xfrm flipV="1">
              <a:off x="-1339" y="1933"/>
              <a:ext cx="213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69" name="Line 80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70" name="Line 81"/>
            <p:cNvSpPr>
              <a:spLocks noChangeShapeType="1"/>
            </p:cNvSpPr>
            <p:nvPr/>
          </p:nvSpPr>
          <p:spPr bwMode="auto">
            <a:xfrm flipV="1">
              <a:off x="1156" y="1934"/>
              <a:ext cx="20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34851" name="Line 79"/>
          <p:cNvSpPr>
            <a:spLocks noChangeShapeType="1"/>
          </p:cNvSpPr>
          <p:nvPr/>
        </p:nvSpPr>
        <p:spPr bwMode="auto">
          <a:xfrm flipV="1">
            <a:off x="900113" y="5949950"/>
            <a:ext cx="6165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2" name="Oval 93"/>
          <p:cNvSpPr>
            <a:spLocks noChangeArrowheads="1"/>
          </p:cNvSpPr>
          <p:nvPr/>
        </p:nvSpPr>
        <p:spPr bwMode="auto">
          <a:xfrm rot="-899596">
            <a:off x="2587625" y="5103813"/>
            <a:ext cx="2730500" cy="720725"/>
          </a:xfrm>
          <a:prstGeom prst="ellipse">
            <a:avLst/>
          </a:prstGeom>
          <a:solidFill>
            <a:srgbClr val="00B0F0">
              <a:alpha val="25098"/>
            </a:srgbClr>
          </a:solidFill>
          <a:ln w="9525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000"/>
          </a:p>
        </p:txBody>
      </p:sp>
      <p:grpSp>
        <p:nvGrpSpPr>
          <p:cNvPr id="34853" name="Group 20"/>
          <p:cNvGrpSpPr>
            <a:grpSpLocks/>
          </p:cNvGrpSpPr>
          <p:nvPr/>
        </p:nvGrpSpPr>
        <p:grpSpPr bwMode="auto">
          <a:xfrm>
            <a:off x="900113" y="3427413"/>
            <a:ext cx="2843212" cy="217487"/>
            <a:chOff x="91" y="1797"/>
            <a:chExt cx="1791" cy="137"/>
          </a:xfrm>
        </p:grpSpPr>
        <p:sp>
          <p:nvSpPr>
            <p:cNvPr id="34861" name="Line 21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62" name="Line 22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63" name="Line 23"/>
            <p:cNvSpPr>
              <a:spLocks noChangeShapeType="1"/>
            </p:cNvSpPr>
            <p:nvPr/>
          </p:nvSpPr>
          <p:spPr bwMode="auto">
            <a:xfrm>
              <a:off x="91" y="1933"/>
              <a:ext cx="7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64" name="Line 24"/>
            <p:cNvSpPr>
              <a:spLocks noChangeShapeType="1"/>
            </p:cNvSpPr>
            <p:nvPr/>
          </p:nvSpPr>
          <p:spPr bwMode="auto">
            <a:xfrm flipV="1">
              <a:off x="793" y="1797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65" name="Line 25"/>
            <p:cNvSpPr>
              <a:spLocks noChangeShapeType="1"/>
            </p:cNvSpPr>
            <p:nvPr/>
          </p:nvSpPr>
          <p:spPr bwMode="auto">
            <a:xfrm flipV="1">
              <a:off x="1156" y="1933"/>
              <a:ext cx="7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34854" name="Group 20"/>
          <p:cNvGrpSpPr>
            <a:grpSpLocks/>
          </p:cNvGrpSpPr>
          <p:nvPr/>
        </p:nvGrpSpPr>
        <p:grpSpPr bwMode="auto">
          <a:xfrm>
            <a:off x="6802438" y="5732463"/>
            <a:ext cx="1276350" cy="217487"/>
            <a:chOff x="612" y="1797"/>
            <a:chExt cx="804" cy="137"/>
          </a:xfrm>
        </p:grpSpPr>
        <p:sp>
          <p:nvSpPr>
            <p:cNvPr id="34856" name="Line 21"/>
            <p:cNvSpPr>
              <a:spLocks noChangeShapeType="1"/>
            </p:cNvSpPr>
            <p:nvPr/>
          </p:nvSpPr>
          <p:spPr bwMode="auto">
            <a:xfrm>
              <a:off x="792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57" name="Line 22"/>
            <p:cNvSpPr>
              <a:spLocks noChangeShapeType="1"/>
            </p:cNvSpPr>
            <p:nvPr/>
          </p:nvSpPr>
          <p:spPr bwMode="auto">
            <a:xfrm>
              <a:off x="1155" y="1797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58" name="Line 23"/>
            <p:cNvSpPr>
              <a:spLocks noChangeShapeType="1"/>
            </p:cNvSpPr>
            <p:nvPr/>
          </p:nvSpPr>
          <p:spPr bwMode="auto">
            <a:xfrm>
              <a:off x="612" y="193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59" name="Line 24"/>
            <p:cNvSpPr>
              <a:spLocks noChangeShapeType="1"/>
            </p:cNvSpPr>
            <p:nvPr/>
          </p:nvSpPr>
          <p:spPr bwMode="auto">
            <a:xfrm flipV="1">
              <a:off x="793" y="1798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34860" name="Line 25"/>
            <p:cNvSpPr>
              <a:spLocks noChangeShapeType="1"/>
            </p:cNvSpPr>
            <p:nvPr/>
          </p:nvSpPr>
          <p:spPr bwMode="auto">
            <a:xfrm flipV="1">
              <a:off x="1156" y="1933"/>
              <a:ext cx="2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34855" name="Oval 92"/>
          <p:cNvSpPr>
            <a:spLocks noChangeArrowheads="1"/>
          </p:cNvSpPr>
          <p:nvPr/>
        </p:nvSpPr>
        <p:spPr bwMode="auto">
          <a:xfrm>
            <a:off x="6899275" y="5591175"/>
            <a:ext cx="914400" cy="574675"/>
          </a:xfrm>
          <a:prstGeom prst="ellipse">
            <a:avLst/>
          </a:prstGeom>
          <a:solidFill>
            <a:srgbClr val="7030A0">
              <a:alpha val="25098"/>
            </a:srgbClr>
          </a:solidFill>
          <a:ln w="952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000"/>
          </a:p>
        </p:txBody>
      </p:sp>
    </p:spTree>
    <p:extLst>
      <p:ext uri="{BB962C8B-B14F-4D97-AF65-F5344CB8AC3E}">
        <p14:creationId xmlns:p14="http://schemas.microsoft.com/office/powerpoint/2010/main" val="36922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-99392"/>
            <a:ext cx="9144000" cy="1512887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Резюме: соответствие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3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FAF30F49-9396-43D6-8FD0-D431751D8AF0}" type="slidenum">
              <a:rPr lang="ru-RU" b="0" smtClean="0">
                <a:latin typeface="Arial Black" pitchFamily="34" charset="0"/>
              </a:rPr>
              <a:pPr eaLnBrk="1" hangingPunct="1"/>
              <a:t>33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pic>
        <p:nvPicPr>
          <p:cNvPr id="3584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11275"/>
            <a:ext cx="7993062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2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686800" cy="776288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Инструмент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++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TESK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687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1FA8AD1B-E85A-4D9A-9D62-BEE61D93A856}" type="slidenum">
              <a:rPr lang="ru-RU" b="0" smtClean="0">
                <a:latin typeface="Arial Black" pitchFamily="34" charset="0"/>
              </a:rPr>
              <a:pPr eaLnBrk="1" hangingPunct="1"/>
              <a:t>34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468313" y="1340768"/>
            <a:ext cx="719062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sz="2400" b="0" dirty="0">
                <a:latin typeface="Arial" charset="0"/>
              </a:rPr>
              <a:t>Web:    </a:t>
            </a:r>
            <a:r>
              <a:rPr lang="en-US" sz="2400" b="0" u="sng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http://forge.ispras.ru/projects/cpptesk-toolkit</a:t>
            </a:r>
          </a:p>
          <a:p>
            <a:pPr eaLnBrk="1" hangingPunct="1"/>
            <a:endParaRPr lang="en-US" sz="200" b="0" u="sng" dirty="0">
              <a:latin typeface="Arial" charset="0"/>
            </a:endParaRPr>
          </a:p>
          <a:p>
            <a:pPr eaLnBrk="1" hangingPunct="1"/>
            <a:r>
              <a:rPr lang="en-US" sz="2400" b="0" dirty="0">
                <a:latin typeface="Arial" charset="0"/>
              </a:rPr>
              <a:t>E-mail: </a:t>
            </a:r>
            <a:r>
              <a:rPr lang="en-US" sz="2400" b="0" u="sng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cpptesk-support@ispras.ru</a:t>
            </a:r>
            <a:endParaRPr lang="ru-RU" sz="2400" b="0" u="sng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36868" name="Picture 7" descr="cpptesk-toolkit-screensh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349500"/>
            <a:ext cx="9077325" cy="399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37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060848"/>
            <a:ext cx="8229600" cy="2087562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</a:rPr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25972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6868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HDL-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описание аппаратуры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3322638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66"/>
                </a:solidFill>
                <a:latin typeface="Courier New" pitchFamily="49" charset="0"/>
              </a:rPr>
              <a:t>input</a:t>
            </a:r>
            <a:r>
              <a:rPr lang="en-US" sz="1800" dirty="0" smtClean="0">
                <a:latin typeface="Courier New" pitchFamily="49" charset="0"/>
              </a:rPr>
              <a:t> S;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66"/>
                </a:solidFill>
                <a:latin typeface="Courier New" pitchFamily="49" charset="0"/>
              </a:rPr>
              <a:t>output</a:t>
            </a:r>
            <a:r>
              <a:rPr lang="en-US" sz="1800" dirty="0" smtClean="0">
                <a:latin typeface="Courier New" pitchFamily="49" charset="0"/>
              </a:rPr>
              <a:t> R1, R2;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void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design()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while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true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b="1" dirty="0" smtClean="0">
                <a:solidFill>
                  <a:srgbClr val="CC0066"/>
                </a:solidFill>
                <a:latin typeface="Courier New" pitchFamily="49" charset="0"/>
              </a:rPr>
              <a:t>wait</a:t>
            </a:r>
            <a:r>
              <a:rPr lang="en-US" sz="1800" dirty="0" smtClean="0">
                <a:latin typeface="Courier New" pitchFamily="49" charset="0"/>
              </a:rPr>
              <a:t>(S);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b="1" dirty="0" smtClean="0">
                <a:solidFill>
                  <a:srgbClr val="CC0066"/>
                </a:solidFill>
                <a:latin typeface="Courier New" pitchFamily="49" charset="0"/>
              </a:rPr>
              <a:t>delay</a:t>
            </a:r>
            <a:r>
              <a:rPr lang="en-US" sz="1800" dirty="0" smtClean="0">
                <a:latin typeface="Courier New" pitchFamily="49" charset="0"/>
              </a:rPr>
              <a:t>(6);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     R1 =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b="1" dirty="0" smtClean="0">
                <a:solidFill>
                  <a:srgbClr val="CC0066"/>
                </a:solidFill>
                <a:latin typeface="Courier New" pitchFamily="49" charset="0"/>
              </a:rPr>
              <a:t>delay</a:t>
            </a:r>
            <a:r>
              <a:rPr lang="en-US" sz="1800" dirty="0" smtClean="0">
                <a:latin typeface="Courier New" pitchFamily="49" charset="0"/>
              </a:rPr>
              <a:t>(1);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     R1 = 0;</a:t>
            </a:r>
            <a:endParaRPr lang="ru-RU" sz="18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latin typeface="Courier New" pitchFamily="49" charset="0"/>
              </a:rPr>
              <a:t>       </a:t>
            </a:r>
            <a:r>
              <a:rPr lang="en-US" sz="1800" dirty="0" smtClean="0">
                <a:latin typeface="Courier New" pitchFamily="49" charset="0"/>
              </a:rPr>
              <a:t>R</a:t>
            </a:r>
            <a:r>
              <a:rPr lang="ru-RU" sz="1800" dirty="0" smtClean="0">
                <a:latin typeface="Courier New" pitchFamily="49" charset="0"/>
              </a:rPr>
              <a:t>2 = 1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b="1" dirty="0" smtClean="0">
                <a:solidFill>
                  <a:srgbClr val="CC0066"/>
                </a:solidFill>
                <a:latin typeface="Courier New" pitchFamily="49" charset="0"/>
              </a:rPr>
              <a:t>delay</a:t>
            </a:r>
            <a:r>
              <a:rPr lang="en-US" sz="1800" dirty="0" smtClean="0">
                <a:latin typeface="Courier New" pitchFamily="49" charset="0"/>
              </a:rPr>
              <a:t>(1);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     R2 = 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ru-RU" sz="1800" dirty="0" smtClean="0"/>
          </a:p>
        </p:txBody>
      </p:sp>
      <p:sp>
        <p:nvSpPr>
          <p:cNvPr id="6169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C61E5927-7073-4996-AE57-C1D8E4C689D1}" type="slidenum">
              <a:rPr lang="ru-RU" b="0" smtClean="0">
                <a:latin typeface="Arial Black" pitchFamily="34" charset="0"/>
              </a:rPr>
              <a:pPr eaLnBrk="1" hangingPunct="1"/>
              <a:t>4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sp>
        <p:nvSpPr>
          <p:cNvPr id="6148" name="Text Box 99"/>
          <p:cNvSpPr txBox="1">
            <a:spLocks noChangeArrowheads="1"/>
          </p:cNvSpPr>
          <p:nvPr/>
        </p:nvSpPr>
        <p:spPr bwMode="auto">
          <a:xfrm>
            <a:off x="3563938" y="19621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en-US" b="0">
                <a:latin typeface="Arial" charset="0"/>
              </a:rPr>
              <a:t>CLK</a:t>
            </a:r>
            <a:endParaRPr lang="ru-RU" b="0">
              <a:latin typeface="Arial" charset="0"/>
            </a:endParaRPr>
          </a:p>
        </p:txBody>
      </p:sp>
      <p:sp>
        <p:nvSpPr>
          <p:cNvPr id="6149" name="Rectangle 105"/>
          <p:cNvSpPr>
            <a:spLocks noChangeArrowheads="1"/>
          </p:cNvSpPr>
          <p:nvPr/>
        </p:nvSpPr>
        <p:spPr bwMode="auto">
          <a:xfrm>
            <a:off x="1403350" y="3140075"/>
            <a:ext cx="12239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Rectangle 106"/>
          <p:cNvSpPr>
            <a:spLocks noChangeArrowheads="1"/>
          </p:cNvSpPr>
          <p:nvPr/>
        </p:nvSpPr>
        <p:spPr bwMode="auto">
          <a:xfrm>
            <a:off x="1476375" y="3500438"/>
            <a:ext cx="12239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107"/>
          <p:cNvSpPr>
            <a:spLocks noChangeArrowheads="1"/>
          </p:cNvSpPr>
          <p:nvPr/>
        </p:nvSpPr>
        <p:spPr bwMode="auto">
          <a:xfrm>
            <a:off x="1476375" y="4003675"/>
            <a:ext cx="12239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Rectangle 108"/>
          <p:cNvSpPr>
            <a:spLocks noChangeArrowheads="1"/>
          </p:cNvSpPr>
          <p:nvPr/>
        </p:nvSpPr>
        <p:spPr bwMode="auto">
          <a:xfrm>
            <a:off x="1476375" y="4651375"/>
            <a:ext cx="12239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Rectangle 109"/>
          <p:cNvSpPr>
            <a:spLocks noChangeArrowheads="1"/>
          </p:cNvSpPr>
          <p:nvPr/>
        </p:nvSpPr>
        <p:spPr bwMode="auto">
          <a:xfrm>
            <a:off x="1476375" y="5227638"/>
            <a:ext cx="12239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Rectangle 125"/>
          <p:cNvSpPr>
            <a:spLocks noChangeArrowheads="1"/>
          </p:cNvSpPr>
          <p:nvPr/>
        </p:nvSpPr>
        <p:spPr bwMode="auto">
          <a:xfrm>
            <a:off x="1476375" y="4651375"/>
            <a:ext cx="12239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Rectangle 131"/>
          <p:cNvSpPr>
            <a:spLocks noChangeArrowheads="1"/>
          </p:cNvSpPr>
          <p:nvPr/>
        </p:nvSpPr>
        <p:spPr bwMode="auto">
          <a:xfrm>
            <a:off x="1476375" y="3787775"/>
            <a:ext cx="10080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Rectangle 132"/>
          <p:cNvSpPr>
            <a:spLocks noChangeArrowheads="1"/>
          </p:cNvSpPr>
          <p:nvPr/>
        </p:nvSpPr>
        <p:spPr bwMode="auto">
          <a:xfrm>
            <a:off x="1476375" y="5011738"/>
            <a:ext cx="10080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Text Box 114"/>
          <p:cNvSpPr txBox="1">
            <a:spLocks noChangeArrowheads="1"/>
          </p:cNvSpPr>
          <p:nvPr/>
        </p:nvSpPr>
        <p:spPr bwMode="auto">
          <a:xfrm>
            <a:off x="5148263" y="342106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6 </a:t>
            </a:r>
            <a:r>
              <a:rPr lang="ru-RU" dirty="0">
                <a:latin typeface="+mn-lt"/>
              </a:rPr>
              <a:t>тактов</a:t>
            </a:r>
          </a:p>
        </p:txBody>
      </p:sp>
      <p:grpSp>
        <p:nvGrpSpPr>
          <p:cNvPr id="6158" name="Группа 3"/>
          <p:cNvGrpSpPr>
            <a:grpSpLocks/>
          </p:cNvGrpSpPr>
          <p:nvPr/>
        </p:nvGrpSpPr>
        <p:grpSpPr bwMode="auto">
          <a:xfrm>
            <a:off x="3635375" y="1968500"/>
            <a:ext cx="4897438" cy="1504950"/>
            <a:chOff x="3635375" y="1825625"/>
            <a:chExt cx="4897439" cy="1504950"/>
          </a:xfrm>
        </p:grpSpPr>
        <p:grpSp>
          <p:nvGrpSpPr>
            <p:cNvPr id="6170" name="Group 14"/>
            <p:cNvGrpSpPr>
              <a:grpSpLocks/>
            </p:cNvGrpSpPr>
            <p:nvPr/>
          </p:nvGrpSpPr>
          <p:grpSpPr bwMode="auto">
            <a:xfrm>
              <a:off x="4211638" y="1825625"/>
              <a:ext cx="4321175" cy="1152525"/>
              <a:chOff x="2517" y="1298"/>
              <a:chExt cx="2767" cy="726"/>
            </a:xfrm>
          </p:grpSpPr>
          <p:sp>
            <p:nvSpPr>
              <p:cNvPr id="6258" name="Line 5"/>
              <p:cNvSpPr>
                <a:spLocks noChangeShapeType="1"/>
              </p:cNvSpPr>
              <p:nvPr/>
            </p:nvSpPr>
            <p:spPr bwMode="auto">
              <a:xfrm>
                <a:off x="2517" y="1298"/>
                <a:ext cx="2767" cy="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59" name="Line 6"/>
              <p:cNvSpPr>
                <a:spLocks noChangeShapeType="1"/>
              </p:cNvSpPr>
              <p:nvPr/>
            </p:nvSpPr>
            <p:spPr bwMode="auto">
              <a:xfrm>
                <a:off x="2517" y="1344"/>
                <a:ext cx="2767" cy="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60" name="Line 7"/>
              <p:cNvSpPr>
                <a:spLocks noChangeShapeType="1"/>
              </p:cNvSpPr>
              <p:nvPr/>
            </p:nvSpPr>
            <p:spPr bwMode="auto">
              <a:xfrm>
                <a:off x="2517" y="1480"/>
                <a:ext cx="2767" cy="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61" name="Line 8"/>
              <p:cNvSpPr>
                <a:spLocks noChangeShapeType="1"/>
              </p:cNvSpPr>
              <p:nvPr/>
            </p:nvSpPr>
            <p:spPr bwMode="auto">
              <a:xfrm>
                <a:off x="2517" y="1525"/>
                <a:ext cx="2767" cy="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62" name="Line 9"/>
              <p:cNvSpPr>
                <a:spLocks noChangeShapeType="1"/>
              </p:cNvSpPr>
              <p:nvPr/>
            </p:nvSpPr>
            <p:spPr bwMode="auto">
              <a:xfrm>
                <a:off x="2517" y="1661"/>
                <a:ext cx="2767" cy="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63" name="Line 10"/>
              <p:cNvSpPr>
                <a:spLocks noChangeShapeType="1"/>
              </p:cNvSpPr>
              <p:nvPr/>
            </p:nvSpPr>
            <p:spPr bwMode="auto">
              <a:xfrm>
                <a:off x="2517" y="1706"/>
                <a:ext cx="2767" cy="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64" name="Line 11"/>
              <p:cNvSpPr>
                <a:spLocks noChangeShapeType="1"/>
              </p:cNvSpPr>
              <p:nvPr/>
            </p:nvSpPr>
            <p:spPr bwMode="auto">
              <a:xfrm>
                <a:off x="2517" y="1842"/>
                <a:ext cx="2767" cy="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65" name="Line 12"/>
              <p:cNvSpPr>
                <a:spLocks noChangeShapeType="1"/>
              </p:cNvSpPr>
              <p:nvPr/>
            </p:nvSpPr>
            <p:spPr bwMode="auto">
              <a:xfrm>
                <a:off x="2517" y="1888"/>
                <a:ext cx="2767" cy="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66" name="Line 13"/>
              <p:cNvSpPr>
                <a:spLocks noChangeShapeType="1"/>
              </p:cNvSpPr>
              <p:nvPr/>
            </p:nvSpPr>
            <p:spPr bwMode="auto">
              <a:xfrm>
                <a:off x="2517" y="2024"/>
                <a:ext cx="2767" cy="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71" name="Line 15"/>
            <p:cNvSpPr>
              <a:spLocks noChangeShapeType="1"/>
            </p:cNvSpPr>
            <p:nvPr/>
          </p:nvSpPr>
          <p:spPr bwMode="auto">
            <a:xfrm>
              <a:off x="4211638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Line 16"/>
            <p:cNvSpPr>
              <a:spLocks noChangeShapeType="1"/>
            </p:cNvSpPr>
            <p:nvPr/>
          </p:nvSpPr>
          <p:spPr bwMode="auto">
            <a:xfrm>
              <a:off x="4427538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Line 17"/>
            <p:cNvSpPr>
              <a:spLocks noChangeShapeType="1"/>
            </p:cNvSpPr>
            <p:nvPr/>
          </p:nvSpPr>
          <p:spPr bwMode="auto">
            <a:xfrm>
              <a:off x="4643438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18"/>
            <p:cNvSpPr>
              <a:spLocks noChangeShapeType="1"/>
            </p:cNvSpPr>
            <p:nvPr/>
          </p:nvSpPr>
          <p:spPr bwMode="auto">
            <a:xfrm>
              <a:off x="48609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Line 19"/>
            <p:cNvSpPr>
              <a:spLocks noChangeShapeType="1"/>
            </p:cNvSpPr>
            <p:nvPr/>
          </p:nvSpPr>
          <p:spPr bwMode="auto">
            <a:xfrm>
              <a:off x="50768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Line 20"/>
            <p:cNvSpPr>
              <a:spLocks noChangeShapeType="1"/>
            </p:cNvSpPr>
            <p:nvPr/>
          </p:nvSpPr>
          <p:spPr bwMode="auto">
            <a:xfrm>
              <a:off x="52927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Line 21"/>
            <p:cNvSpPr>
              <a:spLocks noChangeShapeType="1"/>
            </p:cNvSpPr>
            <p:nvPr/>
          </p:nvSpPr>
          <p:spPr bwMode="auto">
            <a:xfrm>
              <a:off x="55086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Line 22"/>
            <p:cNvSpPr>
              <a:spLocks noChangeShapeType="1"/>
            </p:cNvSpPr>
            <p:nvPr/>
          </p:nvSpPr>
          <p:spPr bwMode="auto">
            <a:xfrm>
              <a:off x="57245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Line 23"/>
            <p:cNvSpPr>
              <a:spLocks noChangeShapeType="1"/>
            </p:cNvSpPr>
            <p:nvPr/>
          </p:nvSpPr>
          <p:spPr bwMode="auto">
            <a:xfrm>
              <a:off x="59404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Line 24"/>
            <p:cNvSpPr>
              <a:spLocks noChangeShapeType="1"/>
            </p:cNvSpPr>
            <p:nvPr/>
          </p:nvSpPr>
          <p:spPr bwMode="auto">
            <a:xfrm>
              <a:off x="61563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Line 25"/>
            <p:cNvSpPr>
              <a:spLocks noChangeShapeType="1"/>
            </p:cNvSpPr>
            <p:nvPr/>
          </p:nvSpPr>
          <p:spPr bwMode="auto">
            <a:xfrm>
              <a:off x="63722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Line 26"/>
            <p:cNvSpPr>
              <a:spLocks noChangeShapeType="1"/>
            </p:cNvSpPr>
            <p:nvPr/>
          </p:nvSpPr>
          <p:spPr bwMode="auto">
            <a:xfrm>
              <a:off x="65881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Line 27"/>
            <p:cNvSpPr>
              <a:spLocks noChangeShapeType="1"/>
            </p:cNvSpPr>
            <p:nvPr/>
          </p:nvSpPr>
          <p:spPr bwMode="auto">
            <a:xfrm>
              <a:off x="68040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4" name="Line 28"/>
            <p:cNvSpPr>
              <a:spLocks noChangeShapeType="1"/>
            </p:cNvSpPr>
            <p:nvPr/>
          </p:nvSpPr>
          <p:spPr bwMode="auto">
            <a:xfrm>
              <a:off x="70199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Line 29"/>
            <p:cNvSpPr>
              <a:spLocks noChangeShapeType="1"/>
            </p:cNvSpPr>
            <p:nvPr/>
          </p:nvSpPr>
          <p:spPr bwMode="auto">
            <a:xfrm>
              <a:off x="72358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Line 30"/>
            <p:cNvSpPr>
              <a:spLocks noChangeShapeType="1"/>
            </p:cNvSpPr>
            <p:nvPr/>
          </p:nvSpPr>
          <p:spPr bwMode="auto">
            <a:xfrm>
              <a:off x="7451726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7" name="Line 31"/>
            <p:cNvSpPr>
              <a:spLocks noChangeShapeType="1"/>
            </p:cNvSpPr>
            <p:nvPr/>
          </p:nvSpPr>
          <p:spPr bwMode="auto">
            <a:xfrm>
              <a:off x="7669213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Line 32"/>
            <p:cNvSpPr>
              <a:spLocks noChangeShapeType="1"/>
            </p:cNvSpPr>
            <p:nvPr/>
          </p:nvSpPr>
          <p:spPr bwMode="auto">
            <a:xfrm>
              <a:off x="7885113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Line 33"/>
            <p:cNvSpPr>
              <a:spLocks noChangeShapeType="1"/>
            </p:cNvSpPr>
            <p:nvPr/>
          </p:nvSpPr>
          <p:spPr bwMode="auto">
            <a:xfrm>
              <a:off x="8101013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0" name="Line 34"/>
            <p:cNvSpPr>
              <a:spLocks noChangeShapeType="1"/>
            </p:cNvSpPr>
            <p:nvPr/>
          </p:nvSpPr>
          <p:spPr bwMode="auto">
            <a:xfrm>
              <a:off x="8316913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1" name="Line 36"/>
            <p:cNvSpPr>
              <a:spLocks noChangeShapeType="1"/>
            </p:cNvSpPr>
            <p:nvPr/>
          </p:nvSpPr>
          <p:spPr bwMode="auto">
            <a:xfrm>
              <a:off x="4211638" y="21145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Line 37"/>
            <p:cNvSpPr>
              <a:spLocks noChangeShapeType="1"/>
            </p:cNvSpPr>
            <p:nvPr/>
          </p:nvSpPr>
          <p:spPr bwMode="auto">
            <a:xfrm>
              <a:off x="4645026" y="21145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Line 38"/>
            <p:cNvSpPr>
              <a:spLocks noChangeShapeType="1"/>
            </p:cNvSpPr>
            <p:nvPr/>
          </p:nvSpPr>
          <p:spPr bwMode="auto">
            <a:xfrm>
              <a:off x="5076826" y="21145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Line 39"/>
            <p:cNvSpPr>
              <a:spLocks noChangeShapeType="1"/>
            </p:cNvSpPr>
            <p:nvPr/>
          </p:nvSpPr>
          <p:spPr bwMode="auto">
            <a:xfrm>
              <a:off x="5508626" y="21145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Line 40"/>
            <p:cNvSpPr>
              <a:spLocks noChangeShapeType="1"/>
            </p:cNvSpPr>
            <p:nvPr/>
          </p:nvSpPr>
          <p:spPr bwMode="auto">
            <a:xfrm>
              <a:off x="5940426" y="21145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6" name="Line 41"/>
            <p:cNvSpPr>
              <a:spLocks noChangeShapeType="1"/>
            </p:cNvSpPr>
            <p:nvPr/>
          </p:nvSpPr>
          <p:spPr bwMode="auto">
            <a:xfrm>
              <a:off x="6372226" y="21145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Line 42"/>
            <p:cNvSpPr>
              <a:spLocks noChangeShapeType="1"/>
            </p:cNvSpPr>
            <p:nvPr/>
          </p:nvSpPr>
          <p:spPr bwMode="auto">
            <a:xfrm>
              <a:off x="6804026" y="21145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8" name="Line 43"/>
            <p:cNvSpPr>
              <a:spLocks noChangeShapeType="1"/>
            </p:cNvSpPr>
            <p:nvPr/>
          </p:nvSpPr>
          <p:spPr bwMode="auto">
            <a:xfrm>
              <a:off x="7235826" y="21145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9" name="Line 44"/>
            <p:cNvSpPr>
              <a:spLocks noChangeShapeType="1"/>
            </p:cNvSpPr>
            <p:nvPr/>
          </p:nvSpPr>
          <p:spPr bwMode="auto">
            <a:xfrm>
              <a:off x="7669213" y="21145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Line 45"/>
            <p:cNvSpPr>
              <a:spLocks noChangeShapeType="1"/>
            </p:cNvSpPr>
            <p:nvPr/>
          </p:nvSpPr>
          <p:spPr bwMode="auto">
            <a:xfrm>
              <a:off x="8101013" y="21145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Line 46"/>
            <p:cNvSpPr>
              <a:spLocks noChangeShapeType="1"/>
            </p:cNvSpPr>
            <p:nvPr/>
          </p:nvSpPr>
          <p:spPr bwMode="auto">
            <a:xfrm>
              <a:off x="4427538" y="18986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Line 47"/>
            <p:cNvSpPr>
              <a:spLocks noChangeShapeType="1"/>
            </p:cNvSpPr>
            <p:nvPr/>
          </p:nvSpPr>
          <p:spPr bwMode="auto">
            <a:xfrm>
              <a:off x="4860926" y="18986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3" name="Line 48"/>
            <p:cNvSpPr>
              <a:spLocks noChangeShapeType="1"/>
            </p:cNvSpPr>
            <p:nvPr/>
          </p:nvSpPr>
          <p:spPr bwMode="auto">
            <a:xfrm>
              <a:off x="5292726" y="18986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4" name="Line 49"/>
            <p:cNvSpPr>
              <a:spLocks noChangeShapeType="1"/>
            </p:cNvSpPr>
            <p:nvPr/>
          </p:nvSpPr>
          <p:spPr bwMode="auto">
            <a:xfrm>
              <a:off x="5724526" y="18986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5" name="Line 50"/>
            <p:cNvSpPr>
              <a:spLocks noChangeShapeType="1"/>
            </p:cNvSpPr>
            <p:nvPr/>
          </p:nvSpPr>
          <p:spPr bwMode="auto">
            <a:xfrm>
              <a:off x="6156326" y="18986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6" name="Line 51"/>
            <p:cNvSpPr>
              <a:spLocks noChangeShapeType="1"/>
            </p:cNvSpPr>
            <p:nvPr/>
          </p:nvSpPr>
          <p:spPr bwMode="auto">
            <a:xfrm>
              <a:off x="6588126" y="18986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Line 52"/>
            <p:cNvSpPr>
              <a:spLocks noChangeShapeType="1"/>
            </p:cNvSpPr>
            <p:nvPr/>
          </p:nvSpPr>
          <p:spPr bwMode="auto">
            <a:xfrm>
              <a:off x="7019926" y="18986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8" name="Line 53"/>
            <p:cNvSpPr>
              <a:spLocks noChangeShapeType="1"/>
            </p:cNvSpPr>
            <p:nvPr/>
          </p:nvSpPr>
          <p:spPr bwMode="auto">
            <a:xfrm>
              <a:off x="7453313" y="18986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9" name="Line 54"/>
            <p:cNvSpPr>
              <a:spLocks noChangeShapeType="1"/>
            </p:cNvSpPr>
            <p:nvPr/>
          </p:nvSpPr>
          <p:spPr bwMode="auto">
            <a:xfrm>
              <a:off x="7885113" y="18986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0" name="Line 55"/>
            <p:cNvSpPr>
              <a:spLocks noChangeShapeType="1"/>
            </p:cNvSpPr>
            <p:nvPr/>
          </p:nvSpPr>
          <p:spPr bwMode="auto">
            <a:xfrm>
              <a:off x="4427538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1" name="Line 56"/>
            <p:cNvSpPr>
              <a:spLocks noChangeShapeType="1"/>
            </p:cNvSpPr>
            <p:nvPr/>
          </p:nvSpPr>
          <p:spPr bwMode="auto">
            <a:xfrm>
              <a:off x="4643438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2" name="Line 57"/>
            <p:cNvSpPr>
              <a:spLocks noChangeShapeType="1"/>
            </p:cNvSpPr>
            <p:nvPr/>
          </p:nvSpPr>
          <p:spPr bwMode="auto">
            <a:xfrm>
              <a:off x="48609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3" name="Line 58"/>
            <p:cNvSpPr>
              <a:spLocks noChangeShapeType="1"/>
            </p:cNvSpPr>
            <p:nvPr/>
          </p:nvSpPr>
          <p:spPr bwMode="auto">
            <a:xfrm>
              <a:off x="50768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4" name="Line 59"/>
            <p:cNvSpPr>
              <a:spLocks noChangeShapeType="1"/>
            </p:cNvSpPr>
            <p:nvPr/>
          </p:nvSpPr>
          <p:spPr bwMode="auto">
            <a:xfrm>
              <a:off x="52927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5" name="Line 60"/>
            <p:cNvSpPr>
              <a:spLocks noChangeShapeType="1"/>
            </p:cNvSpPr>
            <p:nvPr/>
          </p:nvSpPr>
          <p:spPr bwMode="auto">
            <a:xfrm>
              <a:off x="55086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6" name="Line 61"/>
            <p:cNvSpPr>
              <a:spLocks noChangeShapeType="1"/>
            </p:cNvSpPr>
            <p:nvPr/>
          </p:nvSpPr>
          <p:spPr bwMode="auto">
            <a:xfrm>
              <a:off x="57245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7" name="Line 62"/>
            <p:cNvSpPr>
              <a:spLocks noChangeShapeType="1"/>
            </p:cNvSpPr>
            <p:nvPr/>
          </p:nvSpPr>
          <p:spPr bwMode="auto">
            <a:xfrm>
              <a:off x="59404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8" name="Line 63"/>
            <p:cNvSpPr>
              <a:spLocks noChangeShapeType="1"/>
            </p:cNvSpPr>
            <p:nvPr/>
          </p:nvSpPr>
          <p:spPr bwMode="auto">
            <a:xfrm>
              <a:off x="61563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9" name="Line 64"/>
            <p:cNvSpPr>
              <a:spLocks noChangeShapeType="1"/>
            </p:cNvSpPr>
            <p:nvPr/>
          </p:nvSpPr>
          <p:spPr bwMode="auto">
            <a:xfrm>
              <a:off x="63722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Line 65"/>
            <p:cNvSpPr>
              <a:spLocks noChangeShapeType="1"/>
            </p:cNvSpPr>
            <p:nvPr/>
          </p:nvSpPr>
          <p:spPr bwMode="auto">
            <a:xfrm>
              <a:off x="65881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Line 66"/>
            <p:cNvSpPr>
              <a:spLocks noChangeShapeType="1"/>
            </p:cNvSpPr>
            <p:nvPr/>
          </p:nvSpPr>
          <p:spPr bwMode="auto">
            <a:xfrm>
              <a:off x="68040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2" name="Line 67"/>
            <p:cNvSpPr>
              <a:spLocks noChangeShapeType="1"/>
            </p:cNvSpPr>
            <p:nvPr/>
          </p:nvSpPr>
          <p:spPr bwMode="auto">
            <a:xfrm>
              <a:off x="70199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3" name="Line 68"/>
            <p:cNvSpPr>
              <a:spLocks noChangeShapeType="1"/>
            </p:cNvSpPr>
            <p:nvPr/>
          </p:nvSpPr>
          <p:spPr bwMode="auto">
            <a:xfrm>
              <a:off x="72358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Line 69"/>
            <p:cNvSpPr>
              <a:spLocks noChangeShapeType="1"/>
            </p:cNvSpPr>
            <p:nvPr/>
          </p:nvSpPr>
          <p:spPr bwMode="auto">
            <a:xfrm>
              <a:off x="7451726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5" name="Line 70"/>
            <p:cNvSpPr>
              <a:spLocks noChangeShapeType="1"/>
            </p:cNvSpPr>
            <p:nvPr/>
          </p:nvSpPr>
          <p:spPr bwMode="auto">
            <a:xfrm>
              <a:off x="7669213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6" name="Line 71"/>
            <p:cNvSpPr>
              <a:spLocks noChangeShapeType="1"/>
            </p:cNvSpPr>
            <p:nvPr/>
          </p:nvSpPr>
          <p:spPr bwMode="auto">
            <a:xfrm>
              <a:off x="7885113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7" name="Line 72"/>
            <p:cNvSpPr>
              <a:spLocks noChangeShapeType="1"/>
            </p:cNvSpPr>
            <p:nvPr/>
          </p:nvSpPr>
          <p:spPr bwMode="auto">
            <a:xfrm>
              <a:off x="8101013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8" name="Line 73"/>
            <p:cNvSpPr>
              <a:spLocks noChangeShapeType="1"/>
            </p:cNvSpPr>
            <p:nvPr/>
          </p:nvSpPr>
          <p:spPr bwMode="auto">
            <a:xfrm>
              <a:off x="4427538" y="2185988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9" name="Line 74"/>
            <p:cNvSpPr>
              <a:spLocks noChangeShapeType="1"/>
            </p:cNvSpPr>
            <p:nvPr/>
          </p:nvSpPr>
          <p:spPr bwMode="auto">
            <a:xfrm>
              <a:off x="4860926" y="2185988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0" name="Line 76"/>
            <p:cNvSpPr>
              <a:spLocks noChangeShapeType="1"/>
            </p:cNvSpPr>
            <p:nvPr/>
          </p:nvSpPr>
          <p:spPr bwMode="auto">
            <a:xfrm>
              <a:off x="4211638" y="2401888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1" name="Line 77"/>
            <p:cNvSpPr>
              <a:spLocks noChangeShapeType="1"/>
            </p:cNvSpPr>
            <p:nvPr/>
          </p:nvSpPr>
          <p:spPr bwMode="auto">
            <a:xfrm>
              <a:off x="4427538" y="2185988"/>
              <a:ext cx="4333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2" name="Line 78"/>
            <p:cNvSpPr>
              <a:spLocks noChangeShapeType="1"/>
            </p:cNvSpPr>
            <p:nvPr/>
          </p:nvSpPr>
          <p:spPr bwMode="auto">
            <a:xfrm>
              <a:off x="4860926" y="2401888"/>
              <a:ext cx="36718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3" name="Line 79"/>
            <p:cNvSpPr>
              <a:spLocks noChangeShapeType="1"/>
            </p:cNvSpPr>
            <p:nvPr/>
          </p:nvSpPr>
          <p:spPr bwMode="auto">
            <a:xfrm>
              <a:off x="4211638" y="2689225"/>
              <a:ext cx="2808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4" name="Line 80"/>
            <p:cNvSpPr>
              <a:spLocks noChangeShapeType="1"/>
            </p:cNvSpPr>
            <p:nvPr/>
          </p:nvSpPr>
          <p:spPr bwMode="auto">
            <a:xfrm>
              <a:off x="4427538" y="2185988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5" name="Line 81"/>
            <p:cNvSpPr>
              <a:spLocks noChangeShapeType="1"/>
            </p:cNvSpPr>
            <p:nvPr/>
          </p:nvSpPr>
          <p:spPr bwMode="auto">
            <a:xfrm>
              <a:off x="4427538" y="2185988"/>
              <a:ext cx="4333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6" name="Line 85"/>
            <p:cNvSpPr>
              <a:spLocks noChangeShapeType="1"/>
            </p:cNvSpPr>
            <p:nvPr/>
          </p:nvSpPr>
          <p:spPr bwMode="auto">
            <a:xfrm>
              <a:off x="7451726" y="2473325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7" name="Line 86"/>
            <p:cNvSpPr>
              <a:spLocks noChangeShapeType="1"/>
            </p:cNvSpPr>
            <p:nvPr/>
          </p:nvSpPr>
          <p:spPr bwMode="auto">
            <a:xfrm>
              <a:off x="7019926" y="2473325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8" name="Line 87"/>
            <p:cNvSpPr>
              <a:spLocks noChangeShapeType="1"/>
            </p:cNvSpPr>
            <p:nvPr/>
          </p:nvSpPr>
          <p:spPr bwMode="auto">
            <a:xfrm>
              <a:off x="7019926" y="2473325"/>
              <a:ext cx="4333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9" name="Line 88"/>
            <p:cNvSpPr>
              <a:spLocks noChangeShapeType="1"/>
            </p:cNvSpPr>
            <p:nvPr/>
          </p:nvSpPr>
          <p:spPr bwMode="auto">
            <a:xfrm>
              <a:off x="8532813" y="1825625"/>
              <a:ext cx="0" cy="1223963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0" name="Line 89"/>
            <p:cNvSpPr>
              <a:spLocks noChangeShapeType="1"/>
            </p:cNvSpPr>
            <p:nvPr/>
          </p:nvSpPr>
          <p:spPr bwMode="auto">
            <a:xfrm>
              <a:off x="8316913" y="18986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1" name="Line 90"/>
            <p:cNvSpPr>
              <a:spLocks noChangeShapeType="1"/>
            </p:cNvSpPr>
            <p:nvPr/>
          </p:nvSpPr>
          <p:spPr bwMode="auto">
            <a:xfrm>
              <a:off x="8316913" y="1898650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2" name="Line 91"/>
            <p:cNvSpPr>
              <a:spLocks noChangeShapeType="1"/>
            </p:cNvSpPr>
            <p:nvPr/>
          </p:nvSpPr>
          <p:spPr bwMode="auto">
            <a:xfrm>
              <a:off x="7451726" y="2689225"/>
              <a:ext cx="10810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3" name="Line 92"/>
            <p:cNvSpPr>
              <a:spLocks noChangeShapeType="1"/>
            </p:cNvSpPr>
            <p:nvPr/>
          </p:nvSpPr>
          <p:spPr bwMode="auto">
            <a:xfrm>
              <a:off x="4211638" y="3049588"/>
              <a:ext cx="4321175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4" name="Line 93"/>
            <p:cNvSpPr>
              <a:spLocks noChangeShapeType="1"/>
            </p:cNvSpPr>
            <p:nvPr/>
          </p:nvSpPr>
          <p:spPr bwMode="auto">
            <a:xfrm>
              <a:off x="4211639" y="2978150"/>
              <a:ext cx="32416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5" name="Line 94"/>
            <p:cNvSpPr>
              <a:spLocks noChangeShapeType="1"/>
            </p:cNvSpPr>
            <p:nvPr/>
          </p:nvSpPr>
          <p:spPr bwMode="auto">
            <a:xfrm>
              <a:off x="7452320" y="27622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6" name="Line 95"/>
            <p:cNvSpPr>
              <a:spLocks noChangeShapeType="1"/>
            </p:cNvSpPr>
            <p:nvPr/>
          </p:nvSpPr>
          <p:spPr bwMode="auto">
            <a:xfrm>
              <a:off x="7450980" y="2762250"/>
              <a:ext cx="4333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" name="Line 96"/>
            <p:cNvSpPr>
              <a:spLocks noChangeShapeType="1"/>
            </p:cNvSpPr>
            <p:nvPr/>
          </p:nvSpPr>
          <p:spPr bwMode="auto">
            <a:xfrm>
              <a:off x="7884368" y="2762250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8" name="Line 97"/>
            <p:cNvSpPr>
              <a:spLocks noChangeShapeType="1"/>
            </p:cNvSpPr>
            <p:nvPr/>
          </p:nvSpPr>
          <p:spPr bwMode="auto">
            <a:xfrm>
              <a:off x="7884368" y="2978150"/>
              <a:ext cx="6484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9" name="Text Box 100"/>
            <p:cNvSpPr txBox="1">
              <a:spLocks noChangeArrowheads="1"/>
            </p:cNvSpPr>
            <p:nvPr/>
          </p:nvSpPr>
          <p:spPr bwMode="auto">
            <a:xfrm>
              <a:off x="3708400" y="2114550"/>
              <a:ext cx="3365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9pPr>
            </a:lstStyle>
            <a:p>
              <a:pPr eaLnBrk="1" hangingPunct="1"/>
              <a:r>
                <a:rPr lang="en-US" b="0">
                  <a:latin typeface="Arial" charset="0"/>
                </a:rPr>
                <a:t>S</a:t>
              </a:r>
              <a:endParaRPr lang="ru-RU" b="0">
                <a:latin typeface="Arial" charset="0"/>
              </a:endParaRPr>
            </a:p>
          </p:txBody>
        </p:sp>
        <p:sp>
          <p:nvSpPr>
            <p:cNvPr id="6250" name="Text Box 101"/>
            <p:cNvSpPr txBox="1">
              <a:spLocks noChangeArrowheads="1"/>
            </p:cNvSpPr>
            <p:nvPr/>
          </p:nvSpPr>
          <p:spPr bwMode="auto">
            <a:xfrm>
              <a:off x="3635375" y="2401888"/>
              <a:ext cx="4762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9pPr>
            </a:lstStyle>
            <a:p>
              <a:pPr eaLnBrk="1" hangingPunct="1"/>
              <a:r>
                <a:rPr lang="en-US" b="0">
                  <a:latin typeface="Arial" charset="0"/>
                </a:rPr>
                <a:t>R1</a:t>
              </a:r>
              <a:endParaRPr lang="ru-RU" b="0">
                <a:latin typeface="Arial" charset="0"/>
              </a:endParaRPr>
            </a:p>
          </p:txBody>
        </p:sp>
        <p:sp>
          <p:nvSpPr>
            <p:cNvPr id="6251" name="Line 111"/>
            <p:cNvSpPr>
              <a:spLocks noChangeShapeType="1"/>
            </p:cNvSpPr>
            <p:nvPr/>
          </p:nvSpPr>
          <p:spPr bwMode="auto">
            <a:xfrm>
              <a:off x="4427538" y="3043238"/>
              <a:ext cx="0" cy="287337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2" name="Line 112"/>
            <p:cNvSpPr>
              <a:spLocks noChangeShapeType="1"/>
            </p:cNvSpPr>
            <p:nvPr/>
          </p:nvSpPr>
          <p:spPr bwMode="auto">
            <a:xfrm>
              <a:off x="7019925" y="3043238"/>
              <a:ext cx="0" cy="287337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3" name="Line 113"/>
            <p:cNvSpPr>
              <a:spLocks noChangeShapeType="1"/>
            </p:cNvSpPr>
            <p:nvPr/>
          </p:nvSpPr>
          <p:spPr bwMode="auto">
            <a:xfrm>
              <a:off x="4427538" y="3259138"/>
              <a:ext cx="2592387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4" name="Oval 128"/>
            <p:cNvSpPr>
              <a:spLocks noChangeArrowheads="1"/>
            </p:cNvSpPr>
            <p:nvPr/>
          </p:nvSpPr>
          <p:spPr bwMode="auto">
            <a:xfrm>
              <a:off x="4283075" y="2106613"/>
              <a:ext cx="720725" cy="360362"/>
            </a:xfrm>
            <a:prstGeom prst="ellipse">
              <a:avLst/>
            </a:prstGeom>
            <a:solidFill>
              <a:srgbClr val="00FF00">
                <a:alpha val="25098"/>
              </a:srgbClr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55" name="Oval 129"/>
            <p:cNvSpPr>
              <a:spLocks noChangeArrowheads="1"/>
            </p:cNvSpPr>
            <p:nvPr/>
          </p:nvSpPr>
          <p:spPr bwMode="auto">
            <a:xfrm>
              <a:off x="6875463" y="2393950"/>
              <a:ext cx="720725" cy="360363"/>
            </a:xfrm>
            <a:prstGeom prst="ellipse">
              <a:avLst/>
            </a:prstGeom>
            <a:solidFill>
              <a:srgbClr val="FF0000">
                <a:alpha val="25098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56" name="Oval 130"/>
            <p:cNvSpPr>
              <a:spLocks noChangeArrowheads="1"/>
            </p:cNvSpPr>
            <p:nvPr/>
          </p:nvSpPr>
          <p:spPr bwMode="auto">
            <a:xfrm>
              <a:off x="7307659" y="2682875"/>
              <a:ext cx="720725" cy="360363"/>
            </a:xfrm>
            <a:prstGeom prst="ellipse">
              <a:avLst/>
            </a:prstGeom>
            <a:solidFill>
              <a:srgbClr val="0000FF">
                <a:alpha val="25098"/>
              </a:srgbClr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57" name="Text Box 102"/>
            <p:cNvSpPr txBox="1">
              <a:spLocks noChangeArrowheads="1"/>
            </p:cNvSpPr>
            <p:nvPr/>
          </p:nvSpPr>
          <p:spPr bwMode="auto">
            <a:xfrm>
              <a:off x="3635375" y="2682875"/>
              <a:ext cx="476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haroni" pitchFamily="2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haroni" pitchFamily="2" charset="-79"/>
                </a:defRPr>
              </a:lvl9pPr>
            </a:lstStyle>
            <a:p>
              <a:pPr eaLnBrk="1" hangingPunct="1"/>
              <a:r>
                <a:rPr lang="en-US" b="0">
                  <a:latin typeface="Arial" charset="0"/>
                </a:rPr>
                <a:t>R2</a:t>
              </a:r>
              <a:endParaRPr lang="ru-RU" b="0">
                <a:latin typeface="Arial" charset="0"/>
              </a:endParaRPr>
            </a:p>
          </p:txBody>
        </p:sp>
      </p:grpSp>
      <p:cxnSp>
        <p:nvCxnSpPr>
          <p:cNvPr id="6159" name="AutoShape 137"/>
          <p:cNvCxnSpPr>
            <a:cxnSpLocks noChangeShapeType="1"/>
            <a:endCxn id="6256" idx="4"/>
          </p:cNvCxnSpPr>
          <p:nvPr/>
        </p:nvCxnSpPr>
        <p:spPr bwMode="auto">
          <a:xfrm flipV="1">
            <a:off x="2627313" y="3186113"/>
            <a:ext cx="5040312" cy="1573212"/>
          </a:xfrm>
          <a:prstGeom prst="bentConnector2">
            <a:avLst/>
          </a:prstGeom>
          <a:noFill/>
          <a:ln w="3175">
            <a:solidFill>
              <a:srgbClr val="96969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0" name="AutoShape 138"/>
          <p:cNvCxnSpPr>
            <a:cxnSpLocks noChangeShapeType="1"/>
            <a:stCxn id="6155" idx="3"/>
            <a:endCxn id="6255" idx="4"/>
          </p:cNvCxnSpPr>
          <p:nvPr/>
        </p:nvCxnSpPr>
        <p:spPr bwMode="auto">
          <a:xfrm flipV="1">
            <a:off x="2484438" y="2897188"/>
            <a:ext cx="4751387" cy="998537"/>
          </a:xfrm>
          <a:prstGeom prst="bentConnector2">
            <a:avLst/>
          </a:prstGeom>
          <a:noFill/>
          <a:ln w="3175">
            <a:solidFill>
              <a:srgbClr val="96969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1" name="AutoShape 139"/>
          <p:cNvCxnSpPr>
            <a:cxnSpLocks noChangeShapeType="1"/>
            <a:stCxn id="6149" idx="3"/>
            <a:endCxn id="6254" idx="4"/>
          </p:cNvCxnSpPr>
          <p:nvPr/>
        </p:nvCxnSpPr>
        <p:spPr bwMode="auto">
          <a:xfrm flipV="1">
            <a:off x="2627313" y="2609850"/>
            <a:ext cx="2016125" cy="638175"/>
          </a:xfrm>
          <a:prstGeom prst="bentConnector2">
            <a:avLst/>
          </a:prstGeom>
          <a:noFill/>
          <a:ln w="3175">
            <a:solidFill>
              <a:srgbClr val="96969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2" name="AutoShape 140"/>
          <p:cNvCxnSpPr>
            <a:cxnSpLocks noChangeShapeType="1"/>
            <a:stCxn id="6150" idx="3"/>
            <a:endCxn id="6157" idx="1"/>
          </p:cNvCxnSpPr>
          <p:nvPr/>
        </p:nvCxnSpPr>
        <p:spPr bwMode="auto">
          <a:xfrm flipV="1">
            <a:off x="2700338" y="3605213"/>
            <a:ext cx="2447925" cy="3175"/>
          </a:xfrm>
          <a:prstGeom prst="bentConnector3">
            <a:avLst>
              <a:gd name="adj1" fmla="val 49935"/>
            </a:avLst>
          </a:prstGeom>
          <a:noFill/>
          <a:ln w="3175">
            <a:solidFill>
              <a:srgbClr val="96969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3" name="Text Box 142"/>
          <p:cNvSpPr txBox="1">
            <a:spLocks noChangeArrowheads="1"/>
          </p:cNvSpPr>
          <p:nvPr/>
        </p:nvSpPr>
        <p:spPr bwMode="auto">
          <a:xfrm>
            <a:off x="3635375" y="4292600"/>
            <a:ext cx="34925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r>
              <a:rPr lang="ru-RU" dirty="0">
                <a:latin typeface="+mn-lt"/>
              </a:rPr>
              <a:t>Параллельные присваивания</a:t>
            </a:r>
          </a:p>
        </p:txBody>
      </p:sp>
      <p:sp>
        <p:nvSpPr>
          <p:cNvPr id="6164" name="Rectangle 143"/>
          <p:cNvSpPr>
            <a:spLocks noChangeArrowheads="1"/>
          </p:cNvSpPr>
          <p:nvPr/>
        </p:nvSpPr>
        <p:spPr bwMode="auto">
          <a:xfrm>
            <a:off x="1476375" y="5732463"/>
            <a:ext cx="10080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165" name="AutoShape 144"/>
          <p:cNvCxnSpPr>
            <a:cxnSpLocks noChangeShapeType="1"/>
            <a:endCxn id="6163" idx="1"/>
          </p:cNvCxnSpPr>
          <p:nvPr/>
        </p:nvCxnSpPr>
        <p:spPr bwMode="auto">
          <a:xfrm>
            <a:off x="2627313" y="4476750"/>
            <a:ext cx="1008062" cy="0"/>
          </a:xfrm>
          <a:prstGeom prst="straightConnector1">
            <a:avLst/>
          </a:prstGeom>
          <a:noFill/>
          <a:ln w="3175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6" name="Левая фигурная скобка 5"/>
          <p:cNvSpPr>
            <a:spLocks/>
          </p:cNvSpPr>
          <p:nvPr/>
        </p:nvSpPr>
        <p:spPr bwMode="auto">
          <a:xfrm>
            <a:off x="1331913" y="4365625"/>
            <a:ext cx="144462" cy="534988"/>
          </a:xfrm>
          <a:prstGeom prst="leftBrace">
            <a:avLst>
              <a:gd name="adj1" fmla="val 828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7" name="Правая фигурная скобка 6"/>
          <p:cNvSpPr>
            <a:spLocks/>
          </p:cNvSpPr>
          <p:nvPr/>
        </p:nvSpPr>
        <p:spPr bwMode="auto">
          <a:xfrm>
            <a:off x="2486025" y="4365625"/>
            <a:ext cx="141288" cy="534988"/>
          </a:xfrm>
          <a:prstGeom prst="rightBrace">
            <a:avLst>
              <a:gd name="adj1" fmla="val 839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0832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Поведение цифровой аппаратуры</a:t>
            </a:r>
          </a:p>
        </p:txBody>
      </p:sp>
      <p:sp>
        <p:nvSpPr>
          <p:cNvPr id="7172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86B3946A-701F-4C9B-A822-49C3A930C78C}" type="slidenum">
              <a:rPr lang="ru-RU" b="0" smtClean="0">
                <a:latin typeface="Arial Black" pitchFamily="34" charset="0"/>
              </a:rPr>
              <a:pPr eaLnBrk="1" hangingPunct="1"/>
              <a:t>5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pic>
        <p:nvPicPr>
          <p:cNvPr id="7173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41438"/>
            <a:ext cx="89281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6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Модели уровня транзакций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(TLM)</a:t>
            </a:r>
            <a:endParaRPr lang="ru-RU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207375" cy="792162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800" dirty="0" smtClean="0"/>
              <a:t>Разделение блоков обработки и передачи данных</a:t>
            </a:r>
          </a:p>
        </p:txBody>
      </p:sp>
      <p:sp>
        <p:nvSpPr>
          <p:cNvPr id="8206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A1B9BFA7-C8F3-4208-BEA9-0CD0BE4674F3}" type="slidenum">
              <a:rPr lang="ru-RU" b="0" smtClean="0">
                <a:latin typeface="Arial Black" pitchFamily="34" charset="0"/>
              </a:rPr>
              <a:pPr eaLnBrk="1" hangingPunct="1"/>
              <a:t>6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590550" y="5435600"/>
            <a:ext cx="35290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ctr" eaLnBrk="1" hangingPunct="1"/>
            <a:r>
              <a:rPr lang="ru-RU">
                <a:latin typeface="Calibri" pitchFamily="34" charset="0"/>
                <a:ea typeface="Calibri" pitchFamily="34" charset="0"/>
                <a:cs typeface="Calibri" pitchFamily="34" charset="0"/>
              </a:rPr>
              <a:t>Дискретные сигналы во времени</a:t>
            </a:r>
          </a:p>
        </p:txBody>
      </p:sp>
      <p:grpSp>
        <p:nvGrpSpPr>
          <p:cNvPr id="8197" name="Group 53"/>
          <p:cNvGrpSpPr>
            <a:grpSpLocks/>
          </p:cNvGrpSpPr>
          <p:nvPr/>
        </p:nvGrpSpPr>
        <p:grpSpPr bwMode="auto">
          <a:xfrm>
            <a:off x="1343025" y="4197350"/>
            <a:ext cx="2016125" cy="936625"/>
            <a:chOff x="476" y="2749"/>
            <a:chExt cx="1270" cy="590"/>
          </a:xfrm>
        </p:grpSpPr>
        <p:grpSp>
          <p:nvGrpSpPr>
            <p:cNvPr id="8210" name="Group 6"/>
            <p:cNvGrpSpPr>
              <a:grpSpLocks/>
            </p:cNvGrpSpPr>
            <p:nvPr/>
          </p:nvGrpSpPr>
          <p:grpSpPr bwMode="auto">
            <a:xfrm>
              <a:off x="477" y="2976"/>
              <a:ext cx="1269" cy="137"/>
              <a:chOff x="613" y="2659"/>
              <a:chExt cx="1269" cy="137"/>
            </a:xfrm>
          </p:grpSpPr>
          <p:sp>
            <p:nvSpPr>
              <p:cNvPr id="8234" name="Line 7"/>
              <p:cNvSpPr>
                <a:spLocks noChangeShapeType="1"/>
              </p:cNvSpPr>
              <p:nvPr/>
            </p:nvSpPr>
            <p:spPr bwMode="auto">
              <a:xfrm>
                <a:off x="793" y="2659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35" name="Line 8"/>
              <p:cNvSpPr>
                <a:spLocks noChangeShapeType="1"/>
              </p:cNvSpPr>
              <p:nvPr/>
            </p:nvSpPr>
            <p:spPr bwMode="auto">
              <a:xfrm>
                <a:off x="1519" y="2659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36" name="Line 9"/>
              <p:cNvSpPr>
                <a:spLocks noChangeShapeType="1"/>
              </p:cNvSpPr>
              <p:nvPr/>
            </p:nvSpPr>
            <p:spPr bwMode="auto">
              <a:xfrm>
                <a:off x="613" y="2795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37" name="Line 10"/>
              <p:cNvSpPr>
                <a:spLocks noChangeShapeType="1"/>
              </p:cNvSpPr>
              <p:nvPr/>
            </p:nvSpPr>
            <p:spPr bwMode="auto">
              <a:xfrm flipV="1">
                <a:off x="794" y="2659"/>
                <a:ext cx="725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38" name="Line 11"/>
              <p:cNvSpPr>
                <a:spLocks noChangeShapeType="1"/>
              </p:cNvSpPr>
              <p:nvPr/>
            </p:nvSpPr>
            <p:spPr bwMode="auto">
              <a:xfrm flipV="1">
                <a:off x="1519" y="2795"/>
                <a:ext cx="363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</p:grpSp>
        <p:grpSp>
          <p:nvGrpSpPr>
            <p:cNvPr id="8211" name="Group 13"/>
            <p:cNvGrpSpPr>
              <a:grpSpLocks/>
            </p:cNvGrpSpPr>
            <p:nvPr/>
          </p:nvGrpSpPr>
          <p:grpSpPr bwMode="auto">
            <a:xfrm>
              <a:off x="476" y="2749"/>
              <a:ext cx="1269" cy="137"/>
              <a:chOff x="3698" y="1797"/>
              <a:chExt cx="1269" cy="137"/>
            </a:xfrm>
          </p:grpSpPr>
          <p:sp>
            <p:nvSpPr>
              <p:cNvPr id="8221" name="Line 14"/>
              <p:cNvSpPr>
                <a:spLocks noChangeShapeType="1"/>
              </p:cNvSpPr>
              <p:nvPr/>
            </p:nvSpPr>
            <p:spPr bwMode="auto">
              <a:xfrm>
                <a:off x="3878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22" name="Line 15"/>
              <p:cNvSpPr>
                <a:spLocks noChangeShapeType="1"/>
              </p:cNvSpPr>
              <p:nvPr/>
            </p:nvSpPr>
            <p:spPr bwMode="auto">
              <a:xfrm>
                <a:off x="4060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23" name="Line 16"/>
              <p:cNvSpPr>
                <a:spLocks noChangeShapeType="1"/>
              </p:cNvSpPr>
              <p:nvPr/>
            </p:nvSpPr>
            <p:spPr bwMode="auto">
              <a:xfrm>
                <a:off x="4241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24" name="Line 17"/>
              <p:cNvSpPr>
                <a:spLocks noChangeShapeType="1"/>
              </p:cNvSpPr>
              <p:nvPr/>
            </p:nvSpPr>
            <p:spPr bwMode="auto">
              <a:xfrm>
                <a:off x="3698" y="1933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25" name="Line 18"/>
              <p:cNvSpPr>
                <a:spLocks noChangeShapeType="1"/>
              </p:cNvSpPr>
              <p:nvPr/>
            </p:nvSpPr>
            <p:spPr bwMode="auto">
              <a:xfrm>
                <a:off x="3879" y="1798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26" name="Line 19"/>
              <p:cNvSpPr>
                <a:spLocks noChangeShapeType="1"/>
              </p:cNvSpPr>
              <p:nvPr/>
            </p:nvSpPr>
            <p:spPr bwMode="auto">
              <a:xfrm>
                <a:off x="4060" y="193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27" name="Line 20"/>
              <p:cNvSpPr>
                <a:spLocks noChangeShapeType="1"/>
              </p:cNvSpPr>
              <p:nvPr/>
            </p:nvSpPr>
            <p:spPr bwMode="auto">
              <a:xfrm>
                <a:off x="4242" y="1798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28" name="Line 21"/>
              <p:cNvSpPr>
                <a:spLocks noChangeShapeType="1"/>
              </p:cNvSpPr>
              <p:nvPr/>
            </p:nvSpPr>
            <p:spPr bwMode="auto">
              <a:xfrm>
                <a:off x="4422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29" name="Line 22"/>
              <p:cNvSpPr>
                <a:spLocks noChangeShapeType="1"/>
              </p:cNvSpPr>
              <p:nvPr/>
            </p:nvSpPr>
            <p:spPr bwMode="auto">
              <a:xfrm>
                <a:off x="4423" y="1933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30" name="Line 23"/>
              <p:cNvSpPr>
                <a:spLocks noChangeShapeType="1"/>
              </p:cNvSpPr>
              <p:nvPr/>
            </p:nvSpPr>
            <p:spPr bwMode="auto">
              <a:xfrm>
                <a:off x="4604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31" name="Line 24"/>
              <p:cNvSpPr>
                <a:spLocks noChangeShapeType="1"/>
              </p:cNvSpPr>
              <p:nvPr/>
            </p:nvSpPr>
            <p:spPr bwMode="auto">
              <a:xfrm>
                <a:off x="4604" y="1797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32" name="Line 25"/>
              <p:cNvSpPr>
                <a:spLocks noChangeShapeType="1"/>
              </p:cNvSpPr>
              <p:nvPr/>
            </p:nvSpPr>
            <p:spPr bwMode="auto">
              <a:xfrm>
                <a:off x="4785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33" name="Line 26"/>
              <p:cNvSpPr>
                <a:spLocks noChangeShapeType="1"/>
              </p:cNvSpPr>
              <p:nvPr/>
            </p:nvSpPr>
            <p:spPr bwMode="auto">
              <a:xfrm>
                <a:off x="4786" y="1933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</p:grpSp>
        <p:grpSp>
          <p:nvGrpSpPr>
            <p:cNvPr id="8212" name="Group 42"/>
            <p:cNvGrpSpPr>
              <a:grpSpLocks/>
            </p:cNvGrpSpPr>
            <p:nvPr/>
          </p:nvGrpSpPr>
          <p:grpSpPr bwMode="auto">
            <a:xfrm>
              <a:off x="476" y="3202"/>
              <a:ext cx="1270" cy="137"/>
              <a:chOff x="612" y="2703"/>
              <a:chExt cx="1270" cy="137"/>
            </a:xfrm>
          </p:grpSpPr>
          <p:sp>
            <p:nvSpPr>
              <p:cNvPr id="8213" name="Line 43"/>
              <p:cNvSpPr>
                <a:spLocks noChangeShapeType="1"/>
              </p:cNvSpPr>
              <p:nvPr/>
            </p:nvSpPr>
            <p:spPr bwMode="auto">
              <a:xfrm>
                <a:off x="792" y="2703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14" name="Line 44"/>
              <p:cNvSpPr>
                <a:spLocks noChangeShapeType="1"/>
              </p:cNvSpPr>
              <p:nvPr/>
            </p:nvSpPr>
            <p:spPr bwMode="auto">
              <a:xfrm>
                <a:off x="1155" y="2703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15" name="Line 45"/>
              <p:cNvSpPr>
                <a:spLocks noChangeShapeType="1"/>
              </p:cNvSpPr>
              <p:nvPr/>
            </p:nvSpPr>
            <p:spPr bwMode="auto">
              <a:xfrm>
                <a:off x="612" y="283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16" name="Line 46"/>
              <p:cNvSpPr>
                <a:spLocks noChangeShapeType="1"/>
              </p:cNvSpPr>
              <p:nvPr/>
            </p:nvSpPr>
            <p:spPr bwMode="auto">
              <a:xfrm>
                <a:off x="793" y="2704"/>
                <a:ext cx="7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17" name="Line 47"/>
              <p:cNvSpPr>
                <a:spLocks noChangeShapeType="1"/>
              </p:cNvSpPr>
              <p:nvPr/>
            </p:nvSpPr>
            <p:spPr bwMode="auto">
              <a:xfrm>
                <a:off x="1518" y="2840"/>
                <a:ext cx="3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8218" name="AutoShape 48"/>
              <p:cNvSpPr>
                <a:spLocks noChangeArrowheads="1"/>
              </p:cNvSpPr>
              <p:nvPr/>
            </p:nvSpPr>
            <p:spPr bwMode="auto">
              <a:xfrm>
                <a:off x="794" y="2704"/>
                <a:ext cx="362" cy="136"/>
              </a:xfrm>
              <a:prstGeom prst="hexagon">
                <a:avLst>
                  <a:gd name="adj" fmla="val 66544"/>
                  <a:gd name="vf" fmla="val 11547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 b="0">
                    <a:latin typeface="Arial" charset="0"/>
                    <a:cs typeface="Arial" charset="0"/>
                  </a:rPr>
                  <a:t>Data</a:t>
                </a:r>
                <a:endParaRPr lang="ru-RU" sz="8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219" name="AutoShape 49"/>
              <p:cNvSpPr>
                <a:spLocks noChangeArrowheads="1"/>
              </p:cNvSpPr>
              <p:nvPr/>
            </p:nvSpPr>
            <p:spPr bwMode="auto">
              <a:xfrm>
                <a:off x="1156" y="2704"/>
                <a:ext cx="362" cy="136"/>
              </a:xfrm>
              <a:prstGeom prst="hexagon">
                <a:avLst>
                  <a:gd name="adj" fmla="val 66544"/>
                  <a:gd name="vf" fmla="val 11547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 b="0">
                    <a:latin typeface="Arial" charset="0"/>
                    <a:cs typeface="Arial" charset="0"/>
                  </a:rPr>
                  <a:t>Data</a:t>
                </a:r>
                <a:endParaRPr lang="ru-RU" sz="8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220" name="Line 50"/>
              <p:cNvSpPr>
                <a:spLocks noChangeShapeType="1"/>
              </p:cNvSpPr>
              <p:nvPr/>
            </p:nvSpPr>
            <p:spPr bwMode="auto">
              <a:xfrm>
                <a:off x="1519" y="2703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</p:grpSp>
      </p:grpSp>
      <p:sp>
        <p:nvSpPr>
          <p:cNvPr id="8198" name="AutoShape 52"/>
          <p:cNvSpPr>
            <a:spLocks noChangeArrowheads="1"/>
          </p:cNvSpPr>
          <p:nvPr/>
        </p:nvSpPr>
        <p:spPr bwMode="auto">
          <a:xfrm>
            <a:off x="1558925" y="4054475"/>
            <a:ext cx="1296988" cy="1223963"/>
          </a:xfrm>
          <a:prstGeom prst="roundRect">
            <a:avLst>
              <a:gd name="adj" fmla="val 16634"/>
            </a:avLst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Text Box 54"/>
          <p:cNvSpPr txBox="1">
            <a:spLocks noChangeArrowheads="1"/>
          </p:cNvSpPr>
          <p:nvPr/>
        </p:nvSpPr>
        <p:spPr bwMode="auto">
          <a:xfrm>
            <a:off x="985838" y="3500438"/>
            <a:ext cx="24495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ctr" eaLnBrk="1" hangingPunct="1"/>
            <a:r>
              <a:rPr lang="ru-RU" dirty="0">
                <a:latin typeface="Calibri" pitchFamily="34" charset="0"/>
                <a:ea typeface="Calibri" pitchFamily="34" charset="0"/>
                <a:cs typeface="Calibri" pitchFamily="34" charset="0"/>
              </a:rPr>
              <a:t>Соединения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ru-RU" dirty="0">
                <a:latin typeface="Calibri" pitchFamily="34" charset="0"/>
                <a:ea typeface="Calibri" pitchFamily="34" charset="0"/>
                <a:cs typeface="Calibri" pitchFamily="34" charset="0"/>
              </a:rPr>
              <a:t>контакты</a:t>
            </a:r>
          </a:p>
        </p:txBody>
      </p:sp>
      <p:grpSp>
        <p:nvGrpSpPr>
          <p:cNvPr id="8200" name="Group 59"/>
          <p:cNvGrpSpPr>
            <a:grpSpLocks/>
          </p:cNvGrpSpPr>
          <p:nvPr/>
        </p:nvGrpSpPr>
        <p:grpSpPr bwMode="auto">
          <a:xfrm>
            <a:off x="5940425" y="4294188"/>
            <a:ext cx="1727200" cy="720725"/>
            <a:chOff x="2608" y="2659"/>
            <a:chExt cx="1088" cy="454"/>
          </a:xfrm>
        </p:grpSpPr>
        <p:sp>
          <p:nvSpPr>
            <p:cNvPr id="8207" name="Rectangle 56"/>
            <p:cNvSpPr>
              <a:spLocks noChangeArrowheads="1"/>
            </p:cNvSpPr>
            <p:nvPr/>
          </p:nvSpPr>
          <p:spPr bwMode="auto">
            <a:xfrm>
              <a:off x="2608" y="2659"/>
              <a:ext cx="1088" cy="227"/>
            </a:xfrm>
            <a:prstGeom prst="rect">
              <a:avLst/>
            </a:prstGeom>
            <a:solidFill>
              <a:srgbClr val="FF0000">
                <a:alpha val="25098"/>
              </a:srgbClr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0">
                  <a:latin typeface="Arial" charset="0"/>
                </a:rPr>
                <a:t>Package</a:t>
              </a:r>
              <a:endParaRPr lang="ru-RU" sz="1400" b="0">
                <a:latin typeface="Arial" charset="0"/>
              </a:endParaRPr>
            </a:p>
          </p:txBody>
        </p:sp>
        <p:sp>
          <p:nvSpPr>
            <p:cNvPr id="8208" name="Rectangle 57"/>
            <p:cNvSpPr>
              <a:spLocks noChangeArrowheads="1"/>
            </p:cNvSpPr>
            <p:nvPr/>
          </p:nvSpPr>
          <p:spPr bwMode="auto">
            <a:xfrm>
              <a:off x="2608" y="2886"/>
              <a:ext cx="544" cy="227"/>
            </a:xfrm>
            <a:prstGeom prst="rect">
              <a:avLst/>
            </a:prstGeom>
            <a:solidFill>
              <a:srgbClr val="FF0000">
                <a:alpha val="25098"/>
              </a:srgbClr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0">
                  <a:latin typeface="Arial" charset="0"/>
                </a:rPr>
                <a:t>Data</a:t>
              </a:r>
              <a:endParaRPr lang="ru-RU" sz="1400" b="0">
                <a:latin typeface="Arial" charset="0"/>
              </a:endParaRPr>
            </a:p>
          </p:txBody>
        </p:sp>
        <p:sp>
          <p:nvSpPr>
            <p:cNvPr id="8209" name="Rectangle 58"/>
            <p:cNvSpPr>
              <a:spLocks noChangeArrowheads="1"/>
            </p:cNvSpPr>
            <p:nvPr/>
          </p:nvSpPr>
          <p:spPr bwMode="auto">
            <a:xfrm>
              <a:off x="3152" y="2886"/>
              <a:ext cx="544" cy="227"/>
            </a:xfrm>
            <a:prstGeom prst="rect">
              <a:avLst/>
            </a:prstGeom>
            <a:solidFill>
              <a:srgbClr val="FF0000">
                <a:alpha val="25098"/>
              </a:srgbClr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0">
                  <a:latin typeface="Arial" charset="0"/>
                </a:rPr>
                <a:t>Data</a:t>
              </a:r>
              <a:endParaRPr lang="ru-RU" sz="1400" b="0">
                <a:latin typeface="Arial" charset="0"/>
              </a:endParaRPr>
            </a:p>
          </p:txBody>
        </p:sp>
      </p:grpSp>
      <p:sp>
        <p:nvSpPr>
          <p:cNvPr id="8201" name="Text Box 60"/>
          <p:cNvSpPr txBox="1">
            <a:spLocks noChangeArrowheads="1"/>
          </p:cNvSpPr>
          <p:nvPr/>
        </p:nvSpPr>
        <p:spPr bwMode="auto">
          <a:xfrm>
            <a:off x="5946775" y="3500438"/>
            <a:ext cx="16811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ctr" eaLnBrk="1" hangingPunct="1"/>
            <a:r>
              <a:rPr lang="ru-RU">
                <a:latin typeface="Calibri" pitchFamily="34" charset="0"/>
                <a:ea typeface="Calibri" pitchFamily="34" charset="0"/>
                <a:cs typeface="Calibri" pitchFamily="34" charset="0"/>
              </a:rPr>
              <a:t>Каналы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ru-RU">
                <a:latin typeface="Calibri" pitchFamily="34" charset="0"/>
                <a:ea typeface="Calibri" pitchFamily="34" charset="0"/>
                <a:cs typeface="Calibri" pitchFamily="34" charset="0"/>
              </a:rPr>
              <a:t>порты</a:t>
            </a:r>
          </a:p>
        </p:txBody>
      </p:sp>
      <p:sp>
        <p:nvSpPr>
          <p:cNvPr id="8202" name="Text Box 61"/>
          <p:cNvSpPr txBox="1">
            <a:spLocks noChangeArrowheads="1"/>
          </p:cNvSpPr>
          <p:nvPr/>
        </p:nvSpPr>
        <p:spPr bwMode="auto">
          <a:xfrm>
            <a:off x="5365750" y="5435600"/>
            <a:ext cx="29162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ctr" eaLnBrk="1" hangingPunct="1"/>
            <a:r>
              <a:rPr lang="ru-RU">
                <a:latin typeface="Calibri" pitchFamily="34" charset="0"/>
                <a:ea typeface="Calibri" pitchFamily="34" charset="0"/>
                <a:cs typeface="Calibri" pitchFamily="34" charset="0"/>
              </a:rPr>
              <a:t>Пакет данных (сообщение)</a:t>
            </a:r>
          </a:p>
        </p:txBody>
      </p:sp>
      <p:sp>
        <p:nvSpPr>
          <p:cNvPr id="8203" name="AutoShape 63"/>
          <p:cNvSpPr>
            <a:spLocks noChangeArrowheads="1"/>
          </p:cNvSpPr>
          <p:nvPr/>
        </p:nvSpPr>
        <p:spPr bwMode="auto">
          <a:xfrm>
            <a:off x="4140200" y="4365625"/>
            <a:ext cx="976313" cy="414338"/>
          </a:xfrm>
          <a:prstGeom prst="rightArrow">
            <a:avLst>
              <a:gd name="adj1" fmla="val 50000"/>
              <a:gd name="adj2" fmla="val 58908"/>
            </a:avLst>
          </a:prstGeom>
          <a:solidFill>
            <a:srgbClr val="FFFF00"/>
          </a:solidFill>
          <a:ln w="6350">
            <a:solidFill>
              <a:srgbClr val="33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Text Box 64"/>
          <p:cNvSpPr txBox="1">
            <a:spLocks noChangeArrowheads="1"/>
          </p:cNvSpPr>
          <p:nvPr/>
        </p:nvSpPr>
        <p:spPr bwMode="auto">
          <a:xfrm>
            <a:off x="468313" y="2492375"/>
            <a:ext cx="6636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sz="2800" b="0" dirty="0">
                <a:latin typeface="+mn-lt"/>
              </a:rPr>
              <a:t>Инкапсуляция деталей передачи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34324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61"/>
          <p:cNvSpPr txBox="1">
            <a:spLocks noGrp="1"/>
          </p:cNvSpPr>
          <p:nvPr/>
        </p:nvSpPr>
        <p:spPr bwMode="auto">
          <a:xfrm>
            <a:off x="7812088" y="0"/>
            <a:ext cx="1122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r" eaLnBrk="1" hangingPunct="1">
              <a:buClr>
                <a:srgbClr val="FFFFFF"/>
              </a:buClr>
              <a:buSzPct val="100000"/>
              <a:buFont typeface="Arial" charset="0"/>
              <a:buNone/>
            </a:pPr>
            <a:fld id="{E8B8C830-DA64-4747-90F9-1C2D42DB57F2}" type="slidenum">
              <a:rPr lang="ru-RU" b="0">
                <a:solidFill>
                  <a:srgbClr val="FFFFFF"/>
                </a:solidFill>
                <a:latin typeface="Arial" charset="0"/>
                <a:cs typeface="Arial" charset="0"/>
              </a:rPr>
              <a:pPr algn="r"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t>7</a:t>
            </a:fld>
            <a:endParaRPr lang="ru-RU" b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188640"/>
            <a:ext cx="82296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6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Преобразование интерфейсов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409950" y="2062163"/>
            <a:ext cx="2376488" cy="2232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0">
                <a:solidFill>
                  <a:schemeClr val="bg1"/>
                </a:solidFill>
                <a:latin typeface="Arial" charset="0"/>
                <a:cs typeface="Arial" charset="0"/>
              </a:rPr>
              <a:t>HDL</a:t>
            </a:r>
            <a:endParaRPr lang="ru-RU" sz="4800" b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221" name="AutoShape 5"/>
          <p:cNvSpPr>
            <a:spLocks/>
          </p:cNvSpPr>
          <p:nvPr/>
        </p:nvSpPr>
        <p:spPr bwMode="auto">
          <a:xfrm>
            <a:off x="3194050" y="2133600"/>
            <a:ext cx="144463" cy="1008063"/>
          </a:xfrm>
          <a:prstGeom prst="lef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6"/>
          <p:cNvSpPr>
            <a:spLocks/>
          </p:cNvSpPr>
          <p:nvPr/>
        </p:nvSpPr>
        <p:spPr bwMode="auto">
          <a:xfrm>
            <a:off x="3194050" y="3214688"/>
            <a:ext cx="144463" cy="1008062"/>
          </a:xfrm>
          <a:prstGeom prst="lef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AutoShape 7"/>
          <p:cNvSpPr>
            <a:spLocks/>
          </p:cNvSpPr>
          <p:nvPr/>
        </p:nvSpPr>
        <p:spPr bwMode="auto">
          <a:xfrm>
            <a:off x="5857875" y="2133600"/>
            <a:ext cx="144463" cy="1008063"/>
          </a:xfrm>
          <a:prstGeom prst="rightBrace">
            <a:avLst>
              <a:gd name="adj1" fmla="val 58150"/>
              <a:gd name="adj2" fmla="val 5007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AutoShape 8"/>
          <p:cNvSpPr>
            <a:spLocks/>
          </p:cNvSpPr>
          <p:nvPr/>
        </p:nvSpPr>
        <p:spPr bwMode="auto">
          <a:xfrm>
            <a:off x="5857875" y="3214688"/>
            <a:ext cx="144463" cy="1008062"/>
          </a:xfrm>
          <a:prstGeom prst="rightBrace">
            <a:avLst>
              <a:gd name="adj1" fmla="val 58150"/>
              <a:gd name="adj2" fmla="val 5007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12763" y="1724025"/>
            <a:ext cx="238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ctr" eaLnBrk="1" hangingPunct="1"/>
            <a:r>
              <a:rPr lang="ru-RU" sz="1600" b="0">
                <a:latin typeface="Arial" charset="0"/>
                <a:cs typeface="Arial" charset="0"/>
              </a:rPr>
              <a:t>Входной интерфейс </a:t>
            </a:r>
            <a:r>
              <a:rPr lang="en-US" sz="1600" b="0">
                <a:latin typeface="Arial" charset="0"/>
                <a:cs typeface="Arial" charset="0"/>
              </a:rPr>
              <a:t>#</a:t>
            </a:r>
            <a:r>
              <a:rPr lang="ru-RU" sz="1600" b="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39750" y="4171950"/>
            <a:ext cx="25923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ctr" eaLnBrk="1" hangingPunct="1"/>
            <a:r>
              <a:rPr lang="ru-RU" sz="1600" b="0">
                <a:latin typeface="Arial" charset="0"/>
                <a:cs typeface="Arial" charset="0"/>
              </a:rPr>
              <a:t>Входной интерфейс </a:t>
            </a:r>
            <a:r>
              <a:rPr lang="en-US" sz="1600" b="0">
                <a:latin typeface="Arial" charset="0"/>
                <a:cs typeface="Arial" charset="0"/>
              </a:rPr>
              <a:t>#N</a:t>
            </a:r>
            <a:endParaRPr lang="ru-RU" sz="1600" b="0">
              <a:latin typeface="Arial" charset="0"/>
              <a:cs typeface="Arial" charset="0"/>
            </a:endParaRPr>
          </a:p>
        </p:txBody>
      </p:sp>
      <p:grpSp>
        <p:nvGrpSpPr>
          <p:cNvPr id="9227" name="Group 12"/>
          <p:cNvGrpSpPr>
            <a:grpSpLocks/>
          </p:cNvGrpSpPr>
          <p:nvPr/>
        </p:nvGrpSpPr>
        <p:grpSpPr bwMode="auto">
          <a:xfrm>
            <a:off x="828675" y="3429000"/>
            <a:ext cx="2014538" cy="217488"/>
            <a:chOff x="613" y="2659"/>
            <a:chExt cx="1269" cy="137"/>
          </a:xfrm>
        </p:grpSpPr>
        <p:sp>
          <p:nvSpPr>
            <p:cNvPr id="9321" name="Line 13"/>
            <p:cNvSpPr>
              <a:spLocks noChangeShapeType="1"/>
            </p:cNvSpPr>
            <p:nvPr/>
          </p:nvSpPr>
          <p:spPr bwMode="auto">
            <a:xfrm>
              <a:off x="793" y="2659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322" name="Line 14"/>
            <p:cNvSpPr>
              <a:spLocks noChangeShapeType="1"/>
            </p:cNvSpPr>
            <p:nvPr/>
          </p:nvSpPr>
          <p:spPr bwMode="auto">
            <a:xfrm>
              <a:off x="1519" y="2659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323" name="Line 15"/>
            <p:cNvSpPr>
              <a:spLocks noChangeShapeType="1"/>
            </p:cNvSpPr>
            <p:nvPr/>
          </p:nvSpPr>
          <p:spPr bwMode="auto">
            <a:xfrm>
              <a:off x="613" y="2795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324" name="Line 16"/>
            <p:cNvSpPr>
              <a:spLocks noChangeShapeType="1"/>
            </p:cNvSpPr>
            <p:nvPr/>
          </p:nvSpPr>
          <p:spPr bwMode="auto">
            <a:xfrm flipV="1">
              <a:off x="794" y="2659"/>
              <a:ext cx="7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325" name="Line 17"/>
            <p:cNvSpPr>
              <a:spLocks noChangeShapeType="1"/>
            </p:cNvSpPr>
            <p:nvPr/>
          </p:nvSpPr>
          <p:spPr bwMode="auto">
            <a:xfrm flipV="1">
              <a:off x="1519" y="2795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9228" name="Group 18"/>
          <p:cNvGrpSpPr>
            <a:grpSpLocks/>
          </p:cNvGrpSpPr>
          <p:nvPr/>
        </p:nvGrpSpPr>
        <p:grpSpPr bwMode="auto">
          <a:xfrm>
            <a:off x="827088" y="1700213"/>
            <a:ext cx="2016125" cy="1298575"/>
            <a:chOff x="612" y="1343"/>
            <a:chExt cx="1270" cy="818"/>
          </a:xfrm>
        </p:grpSpPr>
        <p:grpSp>
          <p:nvGrpSpPr>
            <p:cNvPr id="9292" name="Group 19"/>
            <p:cNvGrpSpPr>
              <a:grpSpLocks/>
            </p:cNvGrpSpPr>
            <p:nvPr/>
          </p:nvGrpSpPr>
          <p:grpSpPr bwMode="auto">
            <a:xfrm>
              <a:off x="612" y="1661"/>
              <a:ext cx="1269" cy="137"/>
              <a:chOff x="3698" y="1797"/>
              <a:chExt cx="1269" cy="137"/>
            </a:xfrm>
          </p:grpSpPr>
          <p:sp>
            <p:nvSpPr>
              <p:cNvPr id="9308" name="Line 20"/>
              <p:cNvSpPr>
                <a:spLocks noChangeShapeType="1"/>
              </p:cNvSpPr>
              <p:nvPr/>
            </p:nvSpPr>
            <p:spPr bwMode="auto">
              <a:xfrm>
                <a:off x="3878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09" name="Line 21"/>
              <p:cNvSpPr>
                <a:spLocks noChangeShapeType="1"/>
              </p:cNvSpPr>
              <p:nvPr/>
            </p:nvSpPr>
            <p:spPr bwMode="auto">
              <a:xfrm>
                <a:off x="4060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10" name="Line 22"/>
              <p:cNvSpPr>
                <a:spLocks noChangeShapeType="1"/>
              </p:cNvSpPr>
              <p:nvPr/>
            </p:nvSpPr>
            <p:spPr bwMode="auto">
              <a:xfrm>
                <a:off x="4241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11" name="Line 23"/>
              <p:cNvSpPr>
                <a:spLocks noChangeShapeType="1"/>
              </p:cNvSpPr>
              <p:nvPr/>
            </p:nvSpPr>
            <p:spPr bwMode="auto">
              <a:xfrm>
                <a:off x="3698" y="1933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12" name="Line 24"/>
              <p:cNvSpPr>
                <a:spLocks noChangeShapeType="1"/>
              </p:cNvSpPr>
              <p:nvPr/>
            </p:nvSpPr>
            <p:spPr bwMode="auto">
              <a:xfrm>
                <a:off x="3879" y="1798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13" name="Line 25"/>
              <p:cNvSpPr>
                <a:spLocks noChangeShapeType="1"/>
              </p:cNvSpPr>
              <p:nvPr/>
            </p:nvSpPr>
            <p:spPr bwMode="auto">
              <a:xfrm>
                <a:off x="4060" y="193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14" name="Line 26"/>
              <p:cNvSpPr>
                <a:spLocks noChangeShapeType="1"/>
              </p:cNvSpPr>
              <p:nvPr/>
            </p:nvSpPr>
            <p:spPr bwMode="auto">
              <a:xfrm>
                <a:off x="4242" y="1798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15" name="Line 27"/>
              <p:cNvSpPr>
                <a:spLocks noChangeShapeType="1"/>
              </p:cNvSpPr>
              <p:nvPr/>
            </p:nvSpPr>
            <p:spPr bwMode="auto">
              <a:xfrm>
                <a:off x="4422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16" name="Line 28"/>
              <p:cNvSpPr>
                <a:spLocks noChangeShapeType="1"/>
              </p:cNvSpPr>
              <p:nvPr/>
            </p:nvSpPr>
            <p:spPr bwMode="auto">
              <a:xfrm>
                <a:off x="4423" y="1933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17" name="Line 29"/>
              <p:cNvSpPr>
                <a:spLocks noChangeShapeType="1"/>
              </p:cNvSpPr>
              <p:nvPr/>
            </p:nvSpPr>
            <p:spPr bwMode="auto">
              <a:xfrm>
                <a:off x="4604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18" name="Line 30"/>
              <p:cNvSpPr>
                <a:spLocks noChangeShapeType="1"/>
              </p:cNvSpPr>
              <p:nvPr/>
            </p:nvSpPr>
            <p:spPr bwMode="auto">
              <a:xfrm>
                <a:off x="4604" y="1797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19" name="Line 31"/>
              <p:cNvSpPr>
                <a:spLocks noChangeShapeType="1"/>
              </p:cNvSpPr>
              <p:nvPr/>
            </p:nvSpPr>
            <p:spPr bwMode="auto">
              <a:xfrm>
                <a:off x="4785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20" name="Line 32"/>
              <p:cNvSpPr>
                <a:spLocks noChangeShapeType="1"/>
              </p:cNvSpPr>
              <p:nvPr/>
            </p:nvSpPr>
            <p:spPr bwMode="auto">
              <a:xfrm>
                <a:off x="4786" y="1933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</p:grpSp>
        <p:sp>
          <p:nvSpPr>
            <p:cNvPr id="9293" name="Rectangle 33"/>
            <p:cNvSpPr>
              <a:spLocks noChangeArrowheads="1"/>
            </p:cNvSpPr>
            <p:nvPr/>
          </p:nvSpPr>
          <p:spPr bwMode="auto">
            <a:xfrm>
              <a:off x="748" y="1343"/>
              <a:ext cx="1089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600" b="0">
                <a:latin typeface="Arial" charset="0"/>
              </a:endParaRPr>
            </a:p>
          </p:txBody>
        </p:sp>
        <p:grpSp>
          <p:nvGrpSpPr>
            <p:cNvPr id="9294" name="Group 34"/>
            <p:cNvGrpSpPr>
              <a:grpSpLocks/>
            </p:cNvGrpSpPr>
            <p:nvPr/>
          </p:nvGrpSpPr>
          <p:grpSpPr bwMode="auto">
            <a:xfrm>
              <a:off x="612" y="1842"/>
              <a:ext cx="1270" cy="137"/>
              <a:chOff x="612" y="1797"/>
              <a:chExt cx="1270" cy="137"/>
            </a:xfrm>
          </p:grpSpPr>
          <p:sp>
            <p:nvSpPr>
              <p:cNvPr id="9303" name="Line 35"/>
              <p:cNvSpPr>
                <a:spLocks noChangeShapeType="1"/>
              </p:cNvSpPr>
              <p:nvPr/>
            </p:nvSpPr>
            <p:spPr bwMode="auto">
              <a:xfrm>
                <a:off x="792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04" name="Line 36"/>
              <p:cNvSpPr>
                <a:spLocks noChangeShapeType="1"/>
              </p:cNvSpPr>
              <p:nvPr/>
            </p:nvSpPr>
            <p:spPr bwMode="auto">
              <a:xfrm>
                <a:off x="1155" y="1797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05" name="Line 37"/>
              <p:cNvSpPr>
                <a:spLocks noChangeShapeType="1"/>
              </p:cNvSpPr>
              <p:nvPr/>
            </p:nvSpPr>
            <p:spPr bwMode="auto">
              <a:xfrm>
                <a:off x="612" y="1933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06" name="Line 38"/>
              <p:cNvSpPr>
                <a:spLocks noChangeShapeType="1"/>
              </p:cNvSpPr>
              <p:nvPr/>
            </p:nvSpPr>
            <p:spPr bwMode="auto">
              <a:xfrm flipV="1">
                <a:off x="793" y="1797"/>
                <a:ext cx="363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07" name="Line 39"/>
              <p:cNvSpPr>
                <a:spLocks noChangeShapeType="1"/>
              </p:cNvSpPr>
              <p:nvPr/>
            </p:nvSpPr>
            <p:spPr bwMode="auto">
              <a:xfrm flipV="1">
                <a:off x="1156" y="1933"/>
                <a:ext cx="726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</p:grpSp>
        <p:grpSp>
          <p:nvGrpSpPr>
            <p:cNvPr id="9295" name="Group 40"/>
            <p:cNvGrpSpPr>
              <a:grpSpLocks/>
            </p:cNvGrpSpPr>
            <p:nvPr/>
          </p:nvGrpSpPr>
          <p:grpSpPr bwMode="auto">
            <a:xfrm>
              <a:off x="612" y="2024"/>
              <a:ext cx="1270" cy="137"/>
              <a:chOff x="612" y="1979"/>
              <a:chExt cx="1270" cy="137"/>
            </a:xfrm>
          </p:grpSpPr>
          <p:sp>
            <p:nvSpPr>
              <p:cNvPr id="9296" name="Line 41"/>
              <p:cNvSpPr>
                <a:spLocks noChangeShapeType="1"/>
              </p:cNvSpPr>
              <p:nvPr/>
            </p:nvSpPr>
            <p:spPr bwMode="auto">
              <a:xfrm>
                <a:off x="792" y="1979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297" name="Line 42"/>
              <p:cNvSpPr>
                <a:spLocks noChangeShapeType="1"/>
              </p:cNvSpPr>
              <p:nvPr/>
            </p:nvSpPr>
            <p:spPr bwMode="auto">
              <a:xfrm>
                <a:off x="1155" y="1979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298" name="Line 43"/>
              <p:cNvSpPr>
                <a:spLocks noChangeShapeType="1"/>
              </p:cNvSpPr>
              <p:nvPr/>
            </p:nvSpPr>
            <p:spPr bwMode="auto">
              <a:xfrm>
                <a:off x="612" y="2115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299" name="Line 44"/>
              <p:cNvSpPr>
                <a:spLocks noChangeShapeType="1"/>
              </p:cNvSpPr>
              <p:nvPr/>
            </p:nvSpPr>
            <p:spPr bwMode="auto">
              <a:xfrm>
                <a:off x="793" y="1980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00" name="Line 45"/>
              <p:cNvSpPr>
                <a:spLocks noChangeShapeType="1"/>
              </p:cNvSpPr>
              <p:nvPr/>
            </p:nvSpPr>
            <p:spPr bwMode="auto">
              <a:xfrm>
                <a:off x="974" y="197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01" name="Line 46"/>
              <p:cNvSpPr>
                <a:spLocks noChangeShapeType="1"/>
              </p:cNvSpPr>
              <p:nvPr/>
            </p:nvSpPr>
            <p:spPr bwMode="auto">
              <a:xfrm flipV="1">
                <a:off x="1156" y="2115"/>
                <a:ext cx="726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28600" tIns="301752"/>
              <a:lstStyle/>
              <a:p>
                <a:endParaRPr lang="ru-RU"/>
              </a:p>
            </p:txBody>
          </p:sp>
          <p:sp>
            <p:nvSpPr>
              <p:cNvPr id="9302" name="AutoShape 47"/>
              <p:cNvSpPr>
                <a:spLocks noChangeArrowheads="1"/>
              </p:cNvSpPr>
              <p:nvPr/>
            </p:nvSpPr>
            <p:spPr bwMode="auto">
              <a:xfrm>
                <a:off x="794" y="1979"/>
                <a:ext cx="362" cy="136"/>
              </a:xfrm>
              <a:prstGeom prst="hexagon">
                <a:avLst>
                  <a:gd name="adj" fmla="val 66544"/>
                  <a:gd name="vf" fmla="val 11547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 b="0">
                    <a:latin typeface="Arial" charset="0"/>
                    <a:cs typeface="Arial" charset="0"/>
                  </a:rPr>
                  <a:t>Data</a:t>
                </a:r>
                <a:endParaRPr lang="ru-RU" sz="800" b="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9229" name="Group 48"/>
          <p:cNvGrpSpPr>
            <a:grpSpLocks/>
          </p:cNvGrpSpPr>
          <p:nvPr/>
        </p:nvGrpSpPr>
        <p:grpSpPr bwMode="auto">
          <a:xfrm>
            <a:off x="827088" y="3787775"/>
            <a:ext cx="2016125" cy="217488"/>
            <a:chOff x="612" y="2703"/>
            <a:chExt cx="1270" cy="137"/>
          </a:xfrm>
        </p:grpSpPr>
        <p:sp>
          <p:nvSpPr>
            <p:cNvPr id="9284" name="Line 49"/>
            <p:cNvSpPr>
              <a:spLocks noChangeShapeType="1"/>
            </p:cNvSpPr>
            <p:nvPr/>
          </p:nvSpPr>
          <p:spPr bwMode="auto">
            <a:xfrm>
              <a:off x="792" y="2703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85" name="Line 50"/>
            <p:cNvSpPr>
              <a:spLocks noChangeShapeType="1"/>
            </p:cNvSpPr>
            <p:nvPr/>
          </p:nvSpPr>
          <p:spPr bwMode="auto">
            <a:xfrm>
              <a:off x="1155" y="2703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86" name="Line 51"/>
            <p:cNvSpPr>
              <a:spLocks noChangeShapeType="1"/>
            </p:cNvSpPr>
            <p:nvPr/>
          </p:nvSpPr>
          <p:spPr bwMode="auto">
            <a:xfrm>
              <a:off x="612" y="2839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87" name="Line 52"/>
            <p:cNvSpPr>
              <a:spLocks noChangeShapeType="1"/>
            </p:cNvSpPr>
            <p:nvPr/>
          </p:nvSpPr>
          <p:spPr bwMode="auto">
            <a:xfrm>
              <a:off x="793" y="2704"/>
              <a:ext cx="7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88" name="Line 53"/>
            <p:cNvSpPr>
              <a:spLocks noChangeShapeType="1"/>
            </p:cNvSpPr>
            <p:nvPr/>
          </p:nvSpPr>
          <p:spPr bwMode="auto">
            <a:xfrm>
              <a:off x="1518" y="2840"/>
              <a:ext cx="3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89" name="AutoShape 54"/>
            <p:cNvSpPr>
              <a:spLocks noChangeArrowheads="1"/>
            </p:cNvSpPr>
            <p:nvPr/>
          </p:nvSpPr>
          <p:spPr bwMode="auto">
            <a:xfrm>
              <a:off x="794" y="2704"/>
              <a:ext cx="362" cy="136"/>
            </a:xfrm>
            <a:prstGeom prst="hexagon">
              <a:avLst>
                <a:gd name="adj" fmla="val 66544"/>
                <a:gd name="vf" fmla="val 11547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 b="0">
                  <a:latin typeface="Arial" charset="0"/>
                  <a:cs typeface="Arial" charset="0"/>
                </a:rPr>
                <a:t>Data</a:t>
              </a:r>
              <a:endParaRPr lang="ru-RU" sz="800" b="0">
                <a:latin typeface="Arial" charset="0"/>
                <a:cs typeface="Arial" charset="0"/>
              </a:endParaRPr>
            </a:p>
          </p:txBody>
        </p:sp>
        <p:sp>
          <p:nvSpPr>
            <p:cNvPr id="9290" name="AutoShape 55"/>
            <p:cNvSpPr>
              <a:spLocks noChangeArrowheads="1"/>
            </p:cNvSpPr>
            <p:nvPr/>
          </p:nvSpPr>
          <p:spPr bwMode="auto">
            <a:xfrm>
              <a:off x="1156" y="2704"/>
              <a:ext cx="362" cy="136"/>
            </a:xfrm>
            <a:prstGeom prst="hexagon">
              <a:avLst>
                <a:gd name="adj" fmla="val 66544"/>
                <a:gd name="vf" fmla="val 11547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 b="0">
                  <a:latin typeface="Arial" charset="0"/>
                  <a:cs typeface="Arial" charset="0"/>
                </a:rPr>
                <a:t>Data</a:t>
              </a:r>
              <a:endParaRPr lang="ru-RU" sz="800" b="0">
                <a:latin typeface="Arial" charset="0"/>
                <a:cs typeface="Arial" charset="0"/>
              </a:endParaRPr>
            </a:p>
          </p:txBody>
        </p:sp>
        <p:sp>
          <p:nvSpPr>
            <p:cNvPr id="9291" name="Line 56"/>
            <p:cNvSpPr>
              <a:spLocks noChangeShapeType="1"/>
            </p:cNvSpPr>
            <p:nvPr/>
          </p:nvSpPr>
          <p:spPr bwMode="auto">
            <a:xfrm>
              <a:off x="1519" y="2703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9230" name="AutoShape 57"/>
          <p:cNvSpPr>
            <a:spLocks noChangeArrowheads="1"/>
          </p:cNvSpPr>
          <p:nvPr/>
        </p:nvSpPr>
        <p:spPr bwMode="auto">
          <a:xfrm>
            <a:off x="1042988" y="2132013"/>
            <a:ext cx="720725" cy="936625"/>
          </a:xfrm>
          <a:prstGeom prst="roundRect">
            <a:avLst>
              <a:gd name="adj" fmla="val 20486"/>
            </a:avLst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AutoShape 58"/>
          <p:cNvSpPr>
            <a:spLocks noChangeArrowheads="1"/>
          </p:cNvSpPr>
          <p:nvPr/>
        </p:nvSpPr>
        <p:spPr bwMode="auto">
          <a:xfrm>
            <a:off x="1042988" y="3357563"/>
            <a:ext cx="1296987" cy="719137"/>
          </a:xfrm>
          <a:prstGeom prst="roundRect">
            <a:avLst>
              <a:gd name="adj" fmla="val 16634"/>
            </a:avLst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32" name="Group 59"/>
          <p:cNvGrpSpPr>
            <a:grpSpLocks/>
          </p:cNvGrpSpPr>
          <p:nvPr/>
        </p:nvGrpSpPr>
        <p:grpSpPr bwMode="auto">
          <a:xfrm>
            <a:off x="6229350" y="2276475"/>
            <a:ext cx="2014538" cy="217488"/>
            <a:chOff x="613" y="2659"/>
            <a:chExt cx="1269" cy="137"/>
          </a:xfrm>
        </p:grpSpPr>
        <p:sp>
          <p:nvSpPr>
            <p:cNvPr id="9279" name="Line 60"/>
            <p:cNvSpPr>
              <a:spLocks noChangeShapeType="1"/>
            </p:cNvSpPr>
            <p:nvPr/>
          </p:nvSpPr>
          <p:spPr bwMode="auto">
            <a:xfrm>
              <a:off x="793" y="2659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80" name="Line 61"/>
            <p:cNvSpPr>
              <a:spLocks noChangeShapeType="1"/>
            </p:cNvSpPr>
            <p:nvPr/>
          </p:nvSpPr>
          <p:spPr bwMode="auto">
            <a:xfrm>
              <a:off x="1519" y="2659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81" name="Line 62"/>
            <p:cNvSpPr>
              <a:spLocks noChangeShapeType="1"/>
            </p:cNvSpPr>
            <p:nvPr/>
          </p:nvSpPr>
          <p:spPr bwMode="auto">
            <a:xfrm>
              <a:off x="613" y="2795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82" name="Line 63"/>
            <p:cNvSpPr>
              <a:spLocks noChangeShapeType="1"/>
            </p:cNvSpPr>
            <p:nvPr/>
          </p:nvSpPr>
          <p:spPr bwMode="auto">
            <a:xfrm flipV="1">
              <a:off x="794" y="2659"/>
              <a:ext cx="7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83" name="Line 64"/>
            <p:cNvSpPr>
              <a:spLocks noChangeShapeType="1"/>
            </p:cNvSpPr>
            <p:nvPr/>
          </p:nvSpPr>
          <p:spPr bwMode="auto">
            <a:xfrm flipV="1">
              <a:off x="1519" y="2795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9233" name="Group 65"/>
          <p:cNvGrpSpPr>
            <a:grpSpLocks/>
          </p:cNvGrpSpPr>
          <p:nvPr/>
        </p:nvGrpSpPr>
        <p:grpSpPr bwMode="auto">
          <a:xfrm>
            <a:off x="6227763" y="2635250"/>
            <a:ext cx="2016125" cy="217488"/>
            <a:chOff x="612" y="2703"/>
            <a:chExt cx="1270" cy="137"/>
          </a:xfrm>
        </p:grpSpPr>
        <p:sp>
          <p:nvSpPr>
            <p:cNvPr id="9271" name="Line 66"/>
            <p:cNvSpPr>
              <a:spLocks noChangeShapeType="1"/>
            </p:cNvSpPr>
            <p:nvPr/>
          </p:nvSpPr>
          <p:spPr bwMode="auto">
            <a:xfrm>
              <a:off x="792" y="2703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72" name="Line 67"/>
            <p:cNvSpPr>
              <a:spLocks noChangeShapeType="1"/>
            </p:cNvSpPr>
            <p:nvPr/>
          </p:nvSpPr>
          <p:spPr bwMode="auto">
            <a:xfrm>
              <a:off x="1155" y="2703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73" name="Line 68"/>
            <p:cNvSpPr>
              <a:spLocks noChangeShapeType="1"/>
            </p:cNvSpPr>
            <p:nvPr/>
          </p:nvSpPr>
          <p:spPr bwMode="auto">
            <a:xfrm>
              <a:off x="612" y="2839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74" name="Line 69"/>
            <p:cNvSpPr>
              <a:spLocks noChangeShapeType="1"/>
            </p:cNvSpPr>
            <p:nvPr/>
          </p:nvSpPr>
          <p:spPr bwMode="auto">
            <a:xfrm>
              <a:off x="793" y="2704"/>
              <a:ext cx="7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75" name="Line 70"/>
            <p:cNvSpPr>
              <a:spLocks noChangeShapeType="1"/>
            </p:cNvSpPr>
            <p:nvPr/>
          </p:nvSpPr>
          <p:spPr bwMode="auto">
            <a:xfrm>
              <a:off x="1518" y="2840"/>
              <a:ext cx="3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76" name="AutoShape 71"/>
            <p:cNvSpPr>
              <a:spLocks noChangeArrowheads="1"/>
            </p:cNvSpPr>
            <p:nvPr/>
          </p:nvSpPr>
          <p:spPr bwMode="auto">
            <a:xfrm>
              <a:off x="794" y="2704"/>
              <a:ext cx="362" cy="136"/>
            </a:xfrm>
            <a:prstGeom prst="hexagon">
              <a:avLst>
                <a:gd name="adj" fmla="val 66544"/>
                <a:gd name="vf" fmla="val 11547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 b="0">
                  <a:latin typeface="Arial" charset="0"/>
                  <a:cs typeface="Arial" charset="0"/>
                </a:rPr>
                <a:t>Data</a:t>
              </a:r>
              <a:endParaRPr lang="ru-RU" sz="800" b="0">
                <a:latin typeface="Arial" charset="0"/>
                <a:cs typeface="Arial" charset="0"/>
              </a:endParaRPr>
            </a:p>
          </p:txBody>
        </p:sp>
        <p:sp>
          <p:nvSpPr>
            <p:cNvPr id="9277" name="AutoShape 72"/>
            <p:cNvSpPr>
              <a:spLocks noChangeArrowheads="1"/>
            </p:cNvSpPr>
            <p:nvPr/>
          </p:nvSpPr>
          <p:spPr bwMode="auto">
            <a:xfrm>
              <a:off x="1156" y="2704"/>
              <a:ext cx="362" cy="136"/>
            </a:xfrm>
            <a:prstGeom prst="hexagon">
              <a:avLst>
                <a:gd name="adj" fmla="val 66544"/>
                <a:gd name="vf" fmla="val 11547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 b="0">
                  <a:latin typeface="Arial" charset="0"/>
                  <a:cs typeface="Arial" charset="0"/>
                </a:rPr>
                <a:t>Data</a:t>
              </a:r>
              <a:endParaRPr lang="ru-RU" sz="800" b="0">
                <a:latin typeface="Arial" charset="0"/>
                <a:cs typeface="Arial" charset="0"/>
              </a:endParaRPr>
            </a:p>
          </p:txBody>
        </p:sp>
        <p:sp>
          <p:nvSpPr>
            <p:cNvPr id="9278" name="Line 73"/>
            <p:cNvSpPr>
              <a:spLocks noChangeShapeType="1"/>
            </p:cNvSpPr>
            <p:nvPr/>
          </p:nvSpPr>
          <p:spPr bwMode="auto">
            <a:xfrm>
              <a:off x="1519" y="2703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9234" name="AutoShape 74"/>
          <p:cNvSpPr>
            <a:spLocks noChangeArrowheads="1"/>
          </p:cNvSpPr>
          <p:nvPr/>
        </p:nvSpPr>
        <p:spPr bwMode="auto">
          <a:xfrm>
            <a:off x="6443663" y="2205038"/>
            <a:ext cx="1296987" cy="719137"/>
          </a:xfrm>
          <a:prstGeom prst="roundRect">
            <a:avLst>
              <a:gd name="adj" fmla="val 16634"/>
            </a:avLst>
          </a:prstGeom>
          <a:solidFill>
            <a:srgbClr val="3366FF">
              <a:alpha val="25098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35" name="Group 75"/>
          <p:cNvGrpSpPr>
            <a:grpSpLocks/>
          </p:cNvGrpSpPr>
          <p:nvPr/>
        </p:nvGrpSpPr>
        <p:grpSpPr bwMode="auto">
          <a:xfrm>
            <a:off x="6229350" y="3427413"/>
            <a:ext cx="2014538" cy="217487"/>
            <a:chOff x="613" y="2659"/>
            <a:chExt cx="1269" cy="137"/>
          </a:xfrm>
        </p:grpSpPr>
        <p:sp>
          <p:nvSpPr>
            <p:cNvPr id="9266" name="Line 76"/>
            <p:cNvSpPr>
              <a:spLocks noChangeShapeType="1"/>
            </p:cNvSpPr>
            <p:nvPr/>
          </p:nvSpPr>
          <p:spPr bwMode="auto">
            <a:xfrm>
              <a:off x="793" y="2659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67" name="Line 77"/>
            <p:cNvSpPr>
              <a:spLocks noChangeShapeType="1"/>
            </p:cNvSpPr>
            <p:nvPr/>
          </p:nvSpPr>
          <p:spPr bwMode="auto">
            <a:xfrm>
              <a:off x="1519" y="2659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68" name="Line 78"/>
            <p:cNvSpPr>
              <a:spLocks noChangeShapeType="1"/>
            </p:cNvSpPr>
            <p:nvPr/>
          </p:nvSpPr>
          <p:spPr bwMode="auto">
            <a:xfrm>
              <a:off x="613" y="2795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69" name="Line 79"/>
            <p:cNvSpPr>
              <a:spLocks noChangeShapeType="1"/>
            </p:cNvSpPr>
            <p:nvPr/>
          </p:nvSpPr>
          <p:spPr bwMode="auto">
            <a:xfrm flipV="1">
              <a:off x="794" y="2659"/>
              <a:ext cx="7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70" name="Line 80"/>
            <p:cNvSpPr>
              <a:spLocks noChangeShapeType="1"/>
            </p:cNvSpPr>
            <p:nvPr/>
          </p:nvSpPr>
          <p:spPr bwMode="auto">
            <a:xfrm flipV="1">
              <a:off x="1519" y="2795"/>
              <a:ext cx="3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grpSp>
        <p:nvGrpSpPr>
          <p:cNvPr id="9236" name="Group 81"/>
          <p:cNvGrpSpPr>
            <a:grpSpLocks/>
          </p:cNvGrpSpPr>
          <p:nvPr/>
        </p:nvGrpSpPr>
        <p:grpSpPr bwMode="auto">
          <a:xfrm>
            <a:off x="6227763" y="3786188"/>
            <a:ext cx="2016125" cy="217487"/>
            <a:chOff x="612" y="2703"/>
            <a:chExt cx="1270" cy="137"/>
          </a:xfrm>
        </p:grpSpPr>
        <p:sp>
          <p:nvSpPr>
            <p:cNvPr id="9258" name="Line 82"/>
            <p:cNvSpPr>
              <a:spLocks noChangeShapeType="1"/>
            </p:cNvSpPr>
            <p:nvPr/>
          </p:nvSpPr>
          <p:spPr bwMode="auto">
            <a:xfrm>
              <a:off x="792" y="2703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59" name="Line 83"/>
            <p:cNvSpPr>
              <a:spLocks noChangeShapeType="1"/>
            </p:cNvSpPr>
            <p:nvPr/>
          </p:nvSpPr>
          <p:spPr bwMode="auto">
            <a:xfrm>
              <a:off x="1155" y="2703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60" name="Line 84"/>
            <p:cNvSpPr>
              <a:spLocks noChangeShapeType="1"/>
            </p:cNvSpPr>
            <p:nvPr/>
          </p:nvSpPr>
          <p:spPr bwMode="auto">
            <a:xfrm>
              <a:off x="612" y="2839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61" name="Line 85"/>
            <p:cNvSpPr>
              <a:spLocks noChangeShapeType="1"/>
            </p:cNvSpPr>
            <p:nvPr/>
          </p:nvSpPr>
          <p:spPr bwMode="auto">
            <a:xfrm>
              <a:off x="793" y="2704"/>
              <a:ext cx="7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62" name="Line 86"/>
            <p:cNvSpPr>
              <a:spLocks noChangeShapeType="1"/>
            </p:cNvSpPr>
            <p:nvPr/>
          </p:nvSpPr>
          <p:spPr bwMode="auto">
            <a:xfrm>
              <a:off x="1518" y="2840"/>
              <a:ext cx="3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  <p:sp>
          <p:nvSpPr>
            <p:cNvPr id="9263" name="AutoShape 87"/>
            <p:cNvSpPr>
              <a:spLocks noChangeArrowheads="1"/>
            </p:cNvSpPr>
            <p:nvPr/>
          </p:nvSpPr>
          <p:spPr bwMode="auto">
            <a:xfrm>
              <a:off x="794" y="2704"/>
              <a:ext cx="362" cy="136"/>
            </a:xfrm>
            <a:prstGeom prst="hexagon">
              <a:avLst>
                <a:gd name="adj" fmla="val 66544"/>
                <a:gd name="vf" fmla="val 11547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 b="0">
                  <a:latin typeface="Arial" charset="0"/>
                  <a:cs typeface="Arial" charset="0"/>
                </a:rPr>
                <a:t>Data</a:t>
              </a:r>
              <a:endParaRPr lang="ru-RU" sz="800" b="0">
                <a:latin typeface="Arial" charset="0"/>
                <a:cs typeface="Arial" charset="0"/>
              </a:endParaRPr>
            </a:p>
          </p:txBody>
        </p:sp>
        <p:sp>
          <p:nvSpPr>
            <p:cNvPr id="9264" name="AutoShape 88"/>
            <p:cNvSpPr>
              <a:spLocks noChangeArrowheads="1"/>
            </p:cNvSpPr>
            <p:nvPr/>
          </p:nvSpPr>
          <p:spPr bwMode="auto">
            <a:xfrm>
              <a:off x="1156" y="2704"/>
              <a:ext cx="362" cy="136"/>
            </a:xfrm>
            <a:prstGeom prst="hexagon">
              <a:avLst>
                <a:gd name="adj" fmla="val 66544"/>
                <a:gd name="vf" fmla="val 11547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 b="0">
                  <a:latin typeface="Arial" charset="0"/>
                  <a:cs typeface="Arial" charset="0"/>
                </a:rPr>
                <a:t>Data</a:t>
              </a:r>
              <a:endParaRPr lang="ru-RU" sz="800" b="0">
                <a:latin typeface="Arial" charset="0"/>
                <a:cs typeface="Arial" charset="0"/>
              </a:endParaRPr>
            </a:p>
          </p:txBody>
        </p:sp>
        <p:sp>
          <p:nvSpPr>
            <p:cNvPr id="9265" name="Line 89"/>
            <p:cNvSpPr>
              <a:spLocks noChangeShapeType="1"/>
            </p:cNvSpPr>
            <p:nvPr/>
          </p:nvSpPr>
          <p:spPr bwMode="auto">
            <a:xfrm>
              <a:off x="1519" y="2703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8600" tIns="301752"/>
            <a:lstStyle/>
            <a:p>
              <a:endParaRPr lang="ru-RU"/>
            </a:p>
          </p:txBody>
        </p:sp>
      </p:grpSp>
      <p:sp>
        <p:nvSpPr>
          <p:cNvPr id="9237" name="AutoShape 90"/>
          <p:cNvSpPr>
            <a:spLocks noChangeArrowheads="1"/>
          </p:cNvSpPr>
          <p:nvPr/>
        </p:nvSpPr>
        <p:spPr bwMode="auto">
          <a:xfrm>
            <a:off x="6443663" y="3357563"/>
            <a:ext cx="1296987" cy="719137"/>
          </a:xfrm>
          <a:prstGeom prst="roundRect">
            <a:avLst>
              <a:gd name="adj" fmla="val 16634"/>
            </a:avLst>
          </a:prstGeom>
          <a:solidFill>
            <a:srgbClr val="3366FF">
              <a:alpha val="25098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8" name="Text Box 91"/>
          <p:cNvSpPr txBox="1">
            <a:spLocks noChangeArrowheads="1"/>
          </p:cNvSpPr>
          <p:nvPr/>
        </p:nvSpPr>
        <p:spPr bwMode="auto">
          <a:xfrm>
            <a:off x="5991225" y="1773238"/>
            <a:ext cx="2533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ctr" eaLnBrk="1" hangingPunct="1"/>
            <a:r>
              <a:rPr lang="ru-RU" sz="1600" b="0">
                <a:latin typeface="Arial" charset="0"/>
                <a:cs typeface="Arial" charset="0"/>
              </a:rPr>
              <a:t>Выходной интерфейс </a:t>
            </a:r>
            <a:r>
              <a:rPr lang="en-US" sz="1600" b="0">
                <a:latin typeface="Arial" charset="0"/>
                <a:cs typeface="Arial" charset="0"/>
              </a:rPr>
              <a:t>#</a:t>
            </a:r>
            <a:r>
              <a:rPr lang="ru-RU" sz="1600" b="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9239" name="Text Box 92"/>
          <p:cNvSpPr txBox="1">
            <a:spLocks noChangeArrowheads="1"/>
          </p:cNvSpPr>
          <p:nvPr/>
        </p:nvSpPr>
        <p:spPr bwMode="auto">
          <a:xfrm>
            <a:off x="6011863" y="4181475"/>
            <a:ext cx="26336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ctr" eaLnBrk="1" hangingPunct="1"/>
            <a:r>
              <a:rPr lang="ru-RU" sz="1600" b="0">
                <a:latin typeface="Arial" charset="0"/>
                <a:cs typeface="Arial" charset="0"/>
              </a:rPr>
              <a:t>Выходной интерфейс </a:t>
            </a:r>
            <a:r>
              <a:rPr lang="en-US" sz="1600" b="0">
                <a:latin typeface="Arial" charset="0"/>
                <a:cs typeface="Arial" charset="0"/>
              </a:rPr>
              <a:t>#M</a:t>
            </a:r>
            <a:endParaRPr lang="ru-RU" sz="1600" b="0">
              <a:latin typeface="Arial" charset="0"/>
              <a:cs typeface="Arial" charset="0"/>
            </a:endParaRPr>
          </a:p>
        </p:txBody>
      </p:sp>
      <p:sp>
        <p:nvSpPr>
          <p:cNvPr id="9240" name="Rectangle 94"/>
          <p:cNvSpPr>
            <a:spLocks noChangeArrowheads="1"/>
          </p:cNvSpPr>
          <p:nvPr/>
        </p:nvSpPr>
        <p:spPr bwMode="auto">
          <a:xfrm>
            <a:off x="468313" y="4868863"/>
            <a:ext cx="8207375" cy="1368425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ru-RU" sz="2000" b="0">
                <a:latin typeface="Arial" charset="0"/>
                <a:cs typeface="Arial" charset="0"/>
              </a:rPr>
              <a:t>Оракул</a:t>
            </a:r>
          </a:p>
        </p:txBody>
      </p:sp>
      <p:sp>
        <p:nvSpPr>
          <p:cNvPr id="9241" name="Rectangle 95"/>
          <p:cNvSpPr>
            <a:spLocks noChangeArrowheads="1"/>
          </p:cNvSpPr>
          <p:nvPr/>
        </p:nvSpPr>
        <p:spPr bwMode="auto">
          <a:xfrm>
            <a:off x="611188" y="5084763"/>
            <a:ext cx="2447925" cy="936625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 b="0">
                <a:latin typeface="Arial" charset="0"/>
                <a:cs typeface="Arial" charset="0"/>
              </a:rPr>
              <a:t>Адаптер входного</a:t>
            </a:r>
          </a:p>
          <a:p>
            <a:pPr algn="ctr"/>
            <a:r>
              <a:rPr lang="ru-RU" sz="1600" b="0">
                <a:latin typeface="Arial" charset="0"/>
                <a:cs typeface="Arial" charset="0"/>
              </a:rPr>
              <a:t>интерфейса</a:t>
            </a:r>
          </a:p>
        </p:txBody>
      </p:sp>
      <p:sp>
        <p:nvSpPr>
          <p:cNvPr id="9242" name="Rectangle 96"/>
          <p:cNvSpPr>
            <a:spLocks noChangeArrowheads="1"/>
          </p:cNvSpPr>
          <p:nvPr/>
        </p:nvSpPr>
        <p:spPr bwMode="auto">
          <a:xfrm>
            <a:off x="6084888" y="5084763"/>
            <a:ext cx="2447925" cy="936625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 b="0">
                <a:latin typeface="Arial" charset="0"/>
                <a:cs typeface="Arial" charset="0"/>
              </a:rPr>
              <a:t>Адаптер выходного</a:t>
            </a:r>
          </a:p>
          <a:p>
            <a:pPr algn="ctr"/>
            <a:r>
              <a:rPr lang="ru-RU" sz="1600" b="0">
                <a:latin typeface="Arial" charset="0"/>
                <a:cs typeface="Arial" charset="0"/>
              </a:rPr>
              <a:t>интерфейса</a:t>
            </a:r>
          </a:p>
        </p:txBody>
      </p:sp>
      <p:sp>
        <p:nvSpPr>
          <p:cNvPr id="9243" name="AutoShape 97"/>
          <p:cNvSpPr>
            <a:spLocks noChangeArrowheads="1"/>
          </p:cNvSpPr>
          <p:nvPr/>
        </p:nvSpPr>
        <p:spPr bwMode="auto">
          <a:xfrm>
            <a:off x="6362700" y="3284538"/>
            <a:ext cx="287338" cy="865187"/>
          </a:xfrm>
          <a:prstGeom prst="roundRect">
            <a:avLst>
              <a:gd name="adj" fmla="val 16634"/>
            </a:avLst>
          </a:prstGeom>
          <a:solidFill>
            <a:srgbClr val="3366FF">
              <a:alpha val="25098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4" name="AutoShape 98"/>
          <p:cNvSpPr>
            <a:spLocks noChangeArrowheads="1"/>
          </p:cNvSpPr>
          <p:nvPr/>
        </p:nvSpPr>
        <p:spPr bwMode="auto">
          <a:xfrm>
            <a:off x="6362700" y="2133600"/>
            <a:ext cx="287338" cy="865188"/>
          </a:xfrm>
          <a:prstGeom prst="roundRect">
            <a:avLst>
              <a:gd name="adj" fmla="val 16634"/>
            </a:avLst>
          </a:prstGeom>
          <a:solidFill>
            <a:srgbClr val="3366FF">
              <a:alpha val="25098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5" name="Rectangle 100"/>
          <p:cNvSpPr>
            <a:spLocks noChangeArrowheads="1"/>
          </p:cNvSpPr>
          <p:nvPr/>
        </p:nvSpPr>
        <p:spPr bwMode="auto">
          <a:xfrm>
            <a:off x="3348038" y="5395913"/>
            <a:ext cx="2447925" cy="6254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0">
                <a:solidFill>
                  <a:schemeClr val="bg1"/>
                </a:solidFill>
                <a:latin typeface="Arial" charset="0"/>
                <a:cs typeface="Arial" charset="0"/>
              </a:rPr>
              <a:t>Эталонная модель</a:t>
            </a:r>
          </a:p>
        </p:txBody>
      </p:sp>
      <p:cxnSp>
        <p:nvCxnSpPr>
          <p:cNvPr id="9246" name="AutoShape 101"/>
          <p:cNvCxnSpPr>
            <a:cxnSpLocks noChangeShapeType="1"/>
            <a:stCxn id="9241" idx="0"/>
            <a:endCxn id="9226" idx="2"/>
          </p:cNvCxnSpPr>
          <p:nvPr/>
        </p:nvCxnSpPr>
        <p:spPr bwMode="auto">
          <a:xfrm flipV="1">
            <a:off x="1835150" y="4510088"/>
            <a:ext cx="1588" cy="574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7" name="AutoShape 103"/>
          <p:cNvCxnSpPr>
            <a:cxnSpLocks noChangeShapeType="1"/>
            <a:stCxn id="9245" idx="1"/>
            <a:endCxn id="9241" idx="3"/>
          </p:cNvCxnSpPr>
          <p:nvPr/>
        </p:nvCxnSpPr>
        <p:spPr bwMode="auto">
          <a:xfrm rot="10800000">
            <a:off x="3059113" y="5553075"/>
            <a:ext cx="288925" cy="1555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8" name="AutoShape 104"/>
          <p:cNvCxnSpPr>
            <a:cxnSpLocks noChangeShapeType="1"/>
            <a:stCxn id="9242" idx="1"/>
            <a:endCxn id="9245" idx="3"/>
          </p:cNvCxnSpPr>
          <p:nvPr/>
        </p:nvCxnSpPr>
        <p:spPr bwMode="auto">
          <a:xfrm rot="10800000" flipV="1">
            <a:off x="5795963" y="5553075"/>
            <a:ext cx="288925" cy="1555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05" name="AutoShape 105"/>
          <p:cNvCxnSpPr>
            <a:cxnSpLocks noChangeShapeType="1"/>
          </p:cNvCxnSpPr>
          <p:nvPr/>
        </p:nvCxnSpPr>
        <p:spPr bwMode="auto">
          <a:xfrm>
            <a:off x="7308850" y="4508500"/>
            <a:ext cx="0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06" name="Rectangle 106"/>
          <p:cNvSpPr>
            <a:spLocks noChangeArrowheads="1"/>
          </p:cNvSpPr>
          <p:nvPr/>
        </p:nvSpPr>
        <p:spPr bwMode="auto">
          <a:xfrm>
            <a:off x="2627313" y="4221163"/>
            <a:ext cx="3743325" cy="20875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input</a:t>
            </a:r>
            <a:r>
              <a:rPr lang="en-US" sz="1600" dirty="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600" b="0" dirty="0">
                <a:latin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b="0" dirty="0">
                <a:latin typeface="Courier New" pitchFamily="49" charset="0"/>
              </a:rPr>
              <a:t>&gt;</a:t>
            </a:r>
            <a:r>
              <a:rPr lang="ru-RU" sz="1600" b="0" dirty="0">
                <a:latin typeface="Courier New" pitchFamily="49" charset="0"/>
              </a:rPr>
              <a:t> </a:t>
            </a:r>
            <a:r>
              <a:rPr lang="en-US" sz="1600" b="0" dirty="0">
                <a:latin typeface="Courier New" pitchFamily="49" charset="0"/>
              </a:rPr>
              <a:t> in;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output</a:t>
            </a:r>
            <a:r>
              <a:rPr lang="en-US" sz="1600" b="0" dirty="0">
                <a:latin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b="0" dirty="0">
                <a:latin typeface="Courier New" pitchFamily="49" charset="0"/>
              </a:rPr>
              <a:t>&gt; out;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b="0" dirty="0">
                <a:latin typeface="Courier New" pitchFamily="49" charset="0"/>
              </a:rPr>
              <a:t>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assert</a:t>
            </a:r>
            <a:r>
              <a:rPr lang="en-US" sz="1600" b="0" dirty="0">
                <a:latin typeface="Courier New" pitchFamily="49" charset="0"/>
              </a:rPr>
              <a:t>(</a:t>
            </a:r>
            <a:r>
              <a:rPr lang="en-US" sz="1600" b="0" dirty="0" err="1">
                <a:latin typeface="Courier New" pitchFamily="49" charset="0"/>
              </a:rPr>
              <a:t>i</a:t>
            </a:r>
            <a:r>
              <a:rPr lang="en-US" sz="1600" b="0" dirty="0">
                <a:latin typeface="Courier New" pitchFamily="49" charset="0"/>
              </a:rPr>
              <a:t> &lt; MAX_SIZE);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b="0" dirty="0" err="1">
                <a:latin typeface="Courier New" pitchFamily="49" charset="0"/>
              </a:rPr>
              <a:t>fifo</a:t>
            </a:r>
            <a:r>
              <a:rPr lang="en-US" sz="1600" b="0" dirty="0">
                <a:latin typeface="Courier New" pitchFamily="49" charset="0"/>
              </a:rPr>
              <a:t>[</a:t>
            </a:r>
            <a:r>
              <a:rPr lang="en-US" sz="1600" b="0" dirty="0" err="1">
                <a:latin typeface="Courier New" pitchFamily="49" charset="0"/>
              </a:rPr>
              <a:t>i</a:t>
            </a:r>
            <a:r>
              <a:rPr lang="en-US" sz="1600" b="0" dirty="0">
                <a:latin typeface="Courier New" pitchFamily="49" charset="0"/>
              </a:rPr>
              <a:t>++] = </a:t>
            </a:r>
            <a:r>
              <a:rPr lang="en-US" sz="1600" dirty="0">
                <a:latin typeface="Courier New" pitchFamily="49" charset="0"/>
              </a:rPr>
              <a:t>recv</a:t>
            </a:r>
            <a:r>
              <a:rPr lang="en-US" sz="1600" b="0" dirty="0">
                <a:latin typeface="Courier New" pitchFamily="49" charset="0"/>
              </a:rPr>
              <a:t>(in);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b="0" dirty="0">
                <a:latin typeface="Courier New" pitchFamily="49" charset="0"/>
              </a:rPr>
              <a:t>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send</a:t>
            </a:r>
            <a:r>
              <a:rPr lang="en-US" sz="1600" b="0" dirty="0">
                <a:latin typeface="Courier New" pitchFamily="49" charset="0"/>
              </a:rPr>
              <a:t>(out, </a:t>
            </a:r>
            <a:r>
              <a:rPr lang="en-US" sz="1600" b="0" dirty="0" err="1">
                <a:latin typeface="Courier New" pitchFamily="49" charset="0"/>
              </a:rPr>
              <a:t>i</a:t>
            </a:r>
            <a:r>
              <a:rPr lang="en-US" sz="1600" b="0" dirty="0">
                <a:latin typeface="Courier New" pitchFamily="49" charset="0"/>
              </a:rPr>
              <a:t> == MAX_SIZE);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b="0" dirty="0">
                <a:latin typeface="Courier New" pitchFamily="49" charset="0"/>
              </a:rPr>
              <a:t>...</a:t>
            </a:r>
          </a:p>
        </p:txBody>
      </p:sp>
      <p:sp>
        <p:nvSpPr>
          <p:cNvPr id="358507" name="Rectangle 107"/>
          <p:cNvSpPr>
            <a:spLocks noChangeArrowheads="1"/>
          </p:cNvSpPr>
          <p:nvPr/>
        </p:nvSpPr>
        <p:spPr bwMode="auto">
          <a:xfrm>
            <a:off x="4140200" y="5227638"/>
            <a:ext cx="1223963" cy="288925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08" name="Rectangle 108"/>
          <p:cNvSpPr>
            <a:spLocks noChangeArrowheads="1"/>
          </p:cNvSpPr>
          <p:nvPr/>
        </p:nvSpPr>
        <p:spPr bwMode="auto">
          <a:xfrm>
            <a:off x="2700338" y="5661025"/>
            <a:ext cx="3086100" cy="288925"/>
          </a:xfrm>
          <a:prstGeom prst="rect">
            <a:avLst/>
          </a:prstGeom>
          <a:solidFill>
            <a:srgbClr val="0000FF">
              <a:alpha val="25098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58509" name="AutoShape 109"/>
          <p:cNvCxnSpPr>
            <a:cxnSpLocks noChangeShapeType="1"/>
            <a:stCxn id="358507" idx="3"/>
            <a:endCxn id="9226" idx="2"/>
          </p:cNvCxnSpPr>
          <p:nvPr/>
        </p:nvCxnSpPr>
        <p:spPr bwMode="auto">
          <a:xfrm flipH="1" flipV="1">
            <a:off x="1836738" y="4510088"/>
            <a:ext cx="3527425" cy="862012"/>
          </a:xfrm>
          <a:prstGeom prst="bentConnector4">
            <a:avLst>
              <a:gd name="adj1" fmla="val -6477"/>
              <a:gd name="adj2" fmla="val 58375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10" name="AutoShape 110"/>
          <p:cNvCxnSpPr>
            <a:cxnSpLocks noChangeShapeType="1"/>
          </p:cNvCxnSpPr>
          <p:nvPr/>
        </p:nvCxnSpPr>
        <p:spPr bwMode="auto">
          <a:xfrm rot="10800000" flipV="1">
            <a:off x="5795963" y="4508500"/>
            <a:ext cx="1512887" cy="1296988"/>
          </a:xfrm>
          <a:prstGeom prst="bentConnector3">
            <a:avLst>
              <a:gd name="adj1" fmla="val 171"/>
            </a:avLst>
          </a:prstGeom>
          <a:noFill/>
          <a:ln w="25400">
            <a:solidFill>
              <a:srgbClr val="0000FF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5" name="Rectangle 11"/>
          <p:cNvSpPr>
            <a:spLocks noChangeArrowheads="1"/>
          </p:cNvSpPr>
          <p:nvPr/>
        </p:nvSpPr>
        <p:spPr bwMode="auto">
          <a:xfrm>
            <a:off x="898525" y="4652963"/>
            <a:ext cx="18002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600" b="0">
              <a:latin typeface="Arial" charset="0"/>
            </a:endParaRPr>
          </a:p>
        </p:txBody>
      </p:sp>
      <p:sp>
        <p:nvSpPr>
          <p:cNvPr id="925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68C149E4-A7F8-4C4F-982D-EB27C5ED2A61}" type="slidenum">
              <a:rPr lang="ru-RU" b="0" smtClean="0">
                <a:latin typeface="Arial Black" pitchFamily="34" charset="0"/>
              </a:rPr>
              <a:pPr eaLnBrk="1" hangingPunct="1"/>
              <a:t>7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1453833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6" grpId="0" animBg="1"/>
      <p:bldP spid="358507" grpId="0" animBg="1"/>
      <p:bldP spid="3585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832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Содержание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0575"/>
            <a:ext cx="7931150" cy="3168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Цифровая аппаратура</a:t>
            </a:r>
            <a:endParaRPr lang="en-US" sz="3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u="sng" dirty="0" smtClean="0"/>
              <a:t>Динамическая проверка поведения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Формализация отношения соответствия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Заключение</a:t>
            </a:r>
            <a:endParaRPr lang="en-US" sz="3000" dirty="0" smtClean="0"/>
          </a:p>
        </p:txBody>
      </p:sp>
      <p:sp>
        <p:nvSpPr>
          <p:cNvPr id="10245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6EC70B83-09B1-47BB-B23B-64A814AC0E9C}" type="slidenum">
              <a:rPr lang="ru-RU" b="0" smtClean="0">
                <a:latin typeface="Arial Black" pitchFamily="34" charset="0"/>
              </a:rPr>
              <a:pPr eaLnBrk="1" hangingPunct="1"/>
              <a:t>8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593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7384"/>
            <a:ext cx="82296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Проверка корректности поведения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419350"/>
            <a:ext cx="7931150" cy="3889375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Множество реакций корректно</a:t>
            </a:r>
            <a:endParaRPr lang="en-US" sz="28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ru-RU" sz="2800" dirty="0" smtClean="0"/>
              <a:t>Каждая реакция корректна</a:t>
            </a:r>
            <a:endParaRPr lang="en-US" sz="28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ru-RU" sz="2800" dirty="0" smtClean="0"/>
              <a:t>Порядок реакций корректен</a:t>
            </a:r>
            <a:endParaRPr lang="en-US" sz="28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ru-RU" sz="2800" dirty="0" smtClean="0"/>
              <a:t>Задержки между реакциями корректны</a:t>
            </a:r>
            <a:endParaRPr lang="en-US" sz="2800" dirty="0" smtClean="0"/>
          </a:p>
          <a:p>
            <a:pPr eaLnBrk="1" hangingPunct="1"/>
            <a:endParaRPr lang="ru-RU" sz="2800" dirty="0" smtClean="0"/>
          </a:p>
        </p:txBody>
      </p:sp>
      <p:sp>
        <p:nvSpPr>
          <p:cNvPr id="11273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eaLnBrk="1" hangingPunct="1"/>
            <a:fld id="{6C92076C-8563-4B3F-A407-D81CF78AE29E}" type="slidenum">
              <a:rPr lang="ru-RU" b="0" smtClean="0">
                <a:latin typeface="Arial Black" pitchFamily="34" charset="0"/>
              </a:rPr>
              <a:pPr eaLnBrk="1" hangingPunct="1"/>
              <a:t>9</a:t>
            </a:fld>
            <a:r>
              <a:rPr lang="en-US" b="0" smtClean="0">
                <a:latin typeface="Arial Black" pitchFamily="34" charset="0"/>
              </a:rPr>
              <a:t> of </a:t>
            </a:r>
            <a:r>
              <a:rPr lang="ru-RU" b="0" smtClean="0">
                <a:latin typeface="Arial Black" pitchFamily="34" charset="0"/>
              </a:rPr>
              <a:t>35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23850" y="3860800"/>
            <a:ext cx="8496300" cy="14398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67200" y="5300663"/>
            <a:ext cx="456088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r" eaLnBrk="1" hangingPunct="1"/>
            <a:r>
              <a:rPr lang="ru-RU" sz="3200" b="0">
                <a:latin typeface="Calibri" pitchFamily="34" charset="0"/>
                <a:ea typeface="Calibri" pitchFamily="34" charset="0"/>
                <a:cs typeface="Calibri" pitchFamily="34" charset="0"/>
              </a:rPr>
              <a:t>Временные ограничения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23850" y="2349500"/>
            <a:ext cx="8496300" cy="143986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10000" y="1700213"/>
            <a:ext cx="5010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haroni" pitchFamily="2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haroni" pitchFamily="2" charset="-79"/>
              </a:defRPr>
            </a:lvl9pPr>
          </a:lstStyle>
          <a:p>
            <a:pPr algn="r" eaLnBrk="1" hangingPunct="1"/>
            <a:r>
              <a:rPr lang="ru-RU" sz="3200" b="0">
                <a:latin typeface="Calibri" pitchFamily="34" charset="0"/>
                <a:ea typeface="Calibri" pitchFamily="34" charset="0"/>
                <a:cs typeface="Calibri" pitchFamily="34" charset="0"/>
              </a:rPr>
              <a:t>Функциональные свойства</a:t>
            </a:r>
          </a:p>
        </p:txBody>
      </p:sp>
    </p:spTree>
    <p:extLst>
      <p:ext uri="{BB962C8B-B14F-4D97-AF65-F5344CB8AC3E}">
        <p14:creationId xmlns:p14="http://schemas.microsoft.com/office/powerpoint/2010/main" val="36701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1184</Words>
  <Application>Microsoft Office PowerPoint</Application>
  <PresentationFormat>Экран (4:3)</PresentationFormat>
  <Paragraphs>420</Paragraphs>
  <Slides>35</Slides>
  <Notes>35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Динамическая проверка HDL-описаний на основе исполнимых моделей</vt:lpstr>
      <vt:lpstr>Содержание</vt:lpstr>
      <vt:lpstr>Цифровая аппаратура</vt:lpstr>
      <vt:lpstr>HDL-описание аппаратуры</vt:lpstr>
      <vt:lpstr>Поведение цифровой аппаратуры</vt:lpstr>
      <vt:lpstr>Модели уровня транзакций (TLM)</vt:lpstr>
      <vt:lpstr>Презентация PowerPoint</vt:lpstr>
      <vt:lpstr>Содержание</vt:lpstr>
      <vt:lpstr>Проверка корректности поведения</vt:lpstr>
      <vt:lpstr>Потактовая проверка поведения</vt:lpstr>
      <vt:lpstr>Неоднозначность порядка реакций</vt:lpstr>
      <vt:lpstr>Арбитраж реакций</vt:lpstr>
      <vt:lpstr>Оракул на основе эталонной модели</vt:lpstr>
      <vt:lpstr>Типы арбитров реакций</vt:lpstr>
      <vt:lpstr>Детерминированный арбитр</vt:lpstr>
      <vt:lpstr>Адаптивный арбитр</vt:lpstr>
      <vt:lpstr>Двухуровневый арбитр</vt:lpstr>
      <vt:lpstr>Содержание</vt:lpstr>
      <vt:lpstr>Временная последовательность (Timed word – Alur &amp; Dill, 1994)</vt:lpstr>
      <vt:lpstr>Трасса Мазуркевича (Trace – Mazurkiewicz, 1977)</vt:lpstr>
      <vt:lpstr>Трасса Мазуркевича (Trace – Mazurkiewicz, 1977) : пример</vt:lpstr>
      <vt:lpstr>Частично упорядоченное мультимножество (Pomset – Pratt, 1982)</vt:lpstr>
      <vt:lpstr>Частично упорядоченное мультимножество (Pomset – Pratt, 1982): примеры</vt:lpstr>
      <vt:lpstr>Временная трасса (Timed trace – Chieu &amp; Hung, 2012)</vt:lpstr>
      <vt:lpstr>Временная трасса (Timed trace – Chieu &amp; Hung, 2012): пример</vt:lpstr>
      <vt:lpstr>Поведение реализации и спецификации</vt:lpstr>
      <vt:lpstr>Отношение соответствия</vt:lpstr>
      <vt:lpstr>Отношение соответствия: пример</vt:lpstr>
      <vt:lpstr>Арбитры реакций</vt:lpstr>
      <vt:lpstr>Содержание</vt:lpstr>
      <vt:lpstr>Резюме: сигналы</vt:lpstr>
      <vt:lpstr>Резюме: сообщения</vt:lpstr>
      <vt:lpstr>Резюме: соответствие</vt:lpstr>
      <vt:lpstr>Инструмент C++TESK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Динамическая проверка HDL-описаний на основе исполнимых моделей</dc:title>
  <dc:creator>Alexander</dc:creator>
  <cp:lastModifiedBy>Alexander</cp:lastModifiedBy>
  <cp:revision>44</cp:revision>
  <dcterms:created xsi:type="dcterms:W3CDTF">2012-12-19T14:29:05Z</dcterms:created>
  <dcterms:modified xsi:type="dcterms:W3CDTF">2012-12-19T15:32:42Z</dcterms:modified>
</cp:coreProperties>
</file>